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2004" y="882142"/>
            <a:ext cx="596839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2004" y="3389503"/>
            <a:ext cx="5968390" cy="53251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2004" y="882142"/>
            <a:ext cx="491045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THUẬT NGỮ </a:t>
            </a:r>
            <a:r>
              <a:rPr dirty="0" spc="-5"/>
              <a:t>NHIẾP ẢNH CƠ</a:t>
            </a:r>
            <a:r>
              <a:rPr dirty="0" spc="-245"/>
              <a:t> </a:t>
            </a:r>
            <a:r>
              <a:rPr dirty="0" spc="-5"/>
              <a:t>BẢN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2004" y="3389503"/>
            <a:ext cx="5961380" cy="53251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i="1">
                <a:latin typeface="Times New Roman"/>
                <a:cs typeface="Times New Roman"/>
              </a:rPr>
              <a:t>THUẬT NGỮ NHIẾP </a:t>
            </a:r>
            <a:r>
              <a:rPr dirty="0" sz="1200" i="1">
                <a:latin typeface="Times New Roman"/>
                <a:cs typeface="Times New Roman"/>
              </a:rPr>
              <a:t>ẢNH CƠ</a:t>
            </a:r>
            <a:r>
              <a:rPr dirty="0" sz="1200" spc="-5" i="1">
                <a:latin typeface="Times New Roman"/>
                <a:cs typeface="Times New Roman"/>
              </a:rPr>
              <a:t> BẢN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12700" marR="16510">
              <a:lnSpc>
                <a:spcPts val="1380"/>
              </a:lnSpc>
            </a:pPr>
            <a:r>
              <a:rPr dirty="0" sz="1200" spc="-5">
                <a:latin typeface="Times New Roman"/>
                <a:cs typeface="Times New Roman"/>
              </a:rPr>
              <a:t>Với </a:t>
            </a:r>
            <a:r>
              <a:rPr dirty="0" sz="1200">
                <a:latin typeface="Times New Roman"/>
                <a:cs typeface="Times New Roman"/>
              </a:rPr>
              <a:t>những bạn </a:t>
            </a:r>
            <a:r>
              <a:rPr dirty="0" sz="1200" spc="-10">
                <a:latin typeface="Times New Roman"/>
                <a:cs typeface="Times New Roman"/>
              </a:rPr>
              <a:t>yêu </a:t>
            </a:r>
            <a:r>
              <a:rPr dirty="0" sz="1200" spc="-5">
                <a:latin typeface="Times New Roman"/>
                <a:cs typeface="Times New Roman"/>
              </a:rPr>
              <a:t>thích </a:t>
            </a:r>
            <a:r>
              <a:rPr dirty="0" sz="1200">
                <a:latin typeface="Times New Roman"/>
                <a:cs typeface="Times New Roman"/>
              </a:rPr>
              <a:t>nhiếp </a:t>
            </a:r>
            <a:r>
              <a:rPr dirty="0" sz="1200" spc="-5">
                <a:latin typeface="Times New Roman"/>
                <a:cs typeface="Times New Roman"/>
              </a:rPr>
              <a:t>ảnh, </a:t>
            </a:r>
            <a:r>
              <a:rPr dirty="0" sz="1200">
                <a:latin typeface="Times New Roman"/>
                <a:cs typeface="Times New Roman"/>
              </a:rPr>
              <a:t>muốn bước </a:t>
            </a:r>
            <a:r>
              <a:rPr dirty="0" sz="1200" spc="-5">
                <a:latin typeface="Times New Roman"/>
                <a:cs typeface="Times New Roman"/>
              </a:rPr>
              <a:t>chân vào </a:t>
            </a:r>
            <a:r>
              <a:rPr dirty="0" sz="1200">
                <a:latin typeface="Times New Roman"/>
                <a:cs typeface="Times New Roman"/>
              </a:rPr>
              <a:t>lĩnh vực </a:t>
            </a:r>
            <a:r>
              <a:rPr dirty="0" sz="1200" spc="5">
                <a:latin typeface="Times New Roman"/>
                <a:cs typeface="Times New Roman"/>
              </a:rPr>
              <a:t>này </a:t>
            </a:r>
            <a:r>
              <a:rPr dirty="0" sz="1200">
                <a:latin typeface="Times New Roman"/>
                <a:cs typeface="Times New Roman"/>
              </a:rPr>
              <a:t>thì điều </a:t>
            </a:r>
            <a:r>
              <a:rPr dirty="0" sz="1200" spc="-5">
                <a:latin typeface="Times New Roman"/>
                <a:cs typeface="Times New Roman"/>
              </a:rPr>
              <a:t>cần thiết </a:t>
            </a:r>
            <a:r>
              <a:rPr dirty="0" sz="1200">
                <a:latin typeface="Times New Roman"/>
                <a:cs typeface="Times New Roman"/>
              </a:rPr>
              <a:t>đầu tiên  </a:t>
            </a:r>
            <a:r>
              <a:rPr dirty="0" sz="1200" spc="-5">
                <a:latin typeface="Times New Roman"/>
                <a:cs typeface="Times New Roman"/>
              </a:rPr>
              <a:t>cần phải </a:t>
            </a:r>
            <a:r>
              <a:rPr dirty="0" sz="1200">
                <a:latin typeface="Times New Roman"/>
                <a:cs typeface="Times New Roman"/>
              </a:rPr>
              <a:t>nắm đó </a:t>
            </a:r>
            <a:r>
              <a:rPr dirty="0" sz="1200" spc="-5">
                <a:latin typeface="Times New Roman"/>
                <a:cs typeface="Times New Roman"/>
              </a:rPr>
              <a:t>chính </a:t>
            </a:r>
            <a:r>
              <a:rPr dirty="0" sz="1200">
                <a:latin typeface="Times New Roman"/>
                <a:cs typeface="Times New Roman"/>
              </a:rPr>
              <a:t>là những thuật </a:t>
            </a:r>
            <a:r>
              <a:rPr dirty="0" sz="1200" spc="-5">
                <a:latin typeface="Times New Roman"/>
                <a:cs typeface="Times New Roman"/>
              </a:rPr>
              <a:t>ngữ </a:t>
            </a:r>
            <a:r>
              <a:rPr dirty="0" sz="1200">
                <a:latin typeface="Times New Roman"/>
                <a:cs typeface="Times New Roman"/>
              </a:rPr>
              <a:t>thường được </a:t>
            </a:r>
            <a:r>
              <a:rPr dirty="0" sz="1200" spc="-5">
                <a:latin typeface="Times New Roman"/>
                <a:cs typeface="Times New Roman"/>
              </a:rPr>
              <a:t>sử </a:t>
            </a:r>
            <a:r>
              <a:rPr dirty="0" sz="1200">
                <a:latin typeface="Times New Roman"/>
                <a:cs typeface="Times New Roman"/>
              </a:rPr>
              <a:t>dụng trong nhiếp </a:t>
            </a:r>
            <a:r>
              <a:rPr dirty="0" sz="1200" spc="-5">
                <a:latin typeface="Times New Roman"/>
                <a:cs typeface="Times New Roman"/>
              </a:rPr>
              <a:t>ảnh. Khi </a:t>
            </a:r>
            <a:r>
              <a:rPr dirty="0" sz="1200">
                <a:latin typeface="Times New Roman"/>
                <a:cs typeface="Times New Roman"/>
              </a:rPr>
              <a:t>đã hiểu </a:t>
            </a:r>
            <a:r>
              <a:rPr dirty="0" sz="1200" spc="-5">
                <a:latin typeface="Times New Roman"/>
                <a:cs typeface="Times New Roman"/>
              </a:rPr>
              <a:t>rõ  </a:t>
            </a:r>
            <a:r>
              <a:rPr dirty="0" sz="1200">
                <a:latin typeface="Times New Roman"/>
                <a:cs typeface="Times New Roman"/>
              </a:rPr>
              <a:t>những thuật </a:t>
            </a:r>
            <a:r>
              <a:rPr dirty="0" sz="1200" spc="-5">
                <a:latin typeface="Times New Roman"/>
                <a:cs typeface="Times New Roman"/>
              </a:rPr>
              <a:t>ngữ </a:t>
            </a:r>
            <a:r>
              <a:rPr dirty="0" sz="1200" spc="5">
                <a:latin typeface="Times New Roman"/>
                <a:cs typeface="Times New Roman"/>
              </a:rPr>
              <a:t>này </a:t>
            </a:r>
            <a:r>
              <a:rPr dirty="0" sz="1200" spc="-5">
                <a:latin typeface="Times New Roman"/>
                <a:cs typeface="Times New Roman"/>
              </a:rPr>
              <a:t>bạn </a:t>
            </a:r>
            <a:r>
              <a:rPr dirty="0" sz="1200">
                <a:latin typeface="Times New Roman"/>
                <a:cs typeface="Times New Roman"/>
              </a:rPr>
              <a:t>mới dễ </a:t>
            </a:r>
            <a:r>
              <a:rPr dirty="0" sz="1200" spc="-5">
                <a:latin typeface="Times New Roman"/>
                <a:cs typeface="Times New Roman"/>
              </a:rPr>
              <a:t>dàng </a:t>
            </a:r>
            <a:r>
              <a:rPr dirty="0" sz="1200">
                <a:latin typeface="Times New Roman"/>
                <a:cs typeface="Times New Roman"/>
              </a:rPr>
              <a:t>học được các kĩ năng nhiếp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 spc="15">
                <a:latin typeface="Times New Roman"/>
                <a:cs typeface="Times New Roman"/>
              </a:rPr>
              <a:t>để </a:t>
            </a:r>
            <a:r>
              <a:rPr dirty="0" sz="1200">
                <a:latin typeface="Times New Roman"/>
                <a:cs typeface="Times New Roman"/>
              </a:rPr>
              <a:t>cho ra những bức </a:t>
            </a:r>
            <a:r>
              <a:rPr dirty="0" sz="1200" spc="-5">
                <a:latin typeface="Times New Roman"/>
                <a:cs typeface="Times New Roman"/>
              </a:rPr>
              <a:t>ảnh  đẹp. vuanhiepanh.com sẽ giới thiệu cho </a:t>
            </a:r>
            <a:r>
              <a:rPr dirty="0" sz="1200">
                <a:latin typeface="Times New Roman"/>
                <a:cs typeface="Times New Roman"/>
              </a:rPr>
              <a:t>các </a:t>
            </a:r>
            <a:r>
              <a:rPr dirty="0" sz="1200" spc="-5">
                <a:latin typeface="Times New Roman"/>
                <a:cs typeface="Times New Roman"/>
              </a:rPr>
              <a:t>bạn </a:t>
            </a:r>
            <a:r>
              <a:rPr dirty="0" sz="1200">
                <a:latin typeface="Times New Roman"/>
                <a:cs typeface="Times New Roman"/>
              </a:rPr>
              <a:t>những thuật nhữ </a:t>
            </a:r>
            <a:r>
              <a:rPr dirty="0" sz="1200" spc="-5">
                <a:latin typeface="Times New Roman"/>
                <a:cs typeface="Times New Roman"/>
              </a:rPr>
              <a:t>cơ bản </a:t>
            </a:r>
            <a:r>
              <a:rPr dirty="0" sz="1200" spc="5">
                <a:latin typeface="Times New Roman"/>
                <a:cs typeface="Times New Roman"/>
              </a:rPr>
              <a:t>đó </a:t>
            </a:r>
            <a:r>
              <a:rPr dirty="0" sz="1200">
                <a:latin typeface="Times New Roman"/>
                <a:cs typeface="Times New Roman"/>
              </a:rPr>
              <a:t>qua </a:t>
            </a:r>
            <a:r>
              <a:rPr dirty="0" sz="1200" spc="-5">
                <a:latin typeface="Times New Roman"/>
                <a:cs typeface="Times New Roman"/>
              </a:rPr>
              <a:t>bài viết </a:t>
            </a:r>
            <a:r>
              <a:rPr dirty="0" sz="1200">
                <a:latin typeface="Times New Roman"/>
                <a:cs typeface="Times New Roman"/>
              </a:rPr>
              <a:t>dưới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đây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 b="1">
                <a:latin typeface="Times New Roman"/>
                <a:cs typeface="Times New Roman"/>
              </a:rPr>
              <a:t>1. </a:t>
            </a:r>
            <a:r>
              <a:rPr dirty="0" sz="1800" spc="-5" b="1">
                <a:latin typeface="Times New Roman"/>
                <a:cs typeface="Times New Roman"/>
              </a:rPr>
              <a:t>A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200" spc="-5" b="1">
                <a:latin typeface="Times New Roman"/>
                <a:cs typeface="Times New Roman"/>
              </a:rPr>
              <a:t>AE (A/Av, </a:t>
            </a:r>
            <a:r>
              <a:rPr dirty="0" sz="1200" b="1">
                <a:latin typeface="Times New Roman"/>
                <a:cs typeface="Times New Roman"/>
              </a:rPr>
              <a:t>S/Tv, </a:t>
            </a:r>
            <a:r>
              <a:rPr dirty="0" sz="1200" spc="-10" b="1">
                <a:latin typeface="Times New Roman"/>
                <a:cs typeface="Times New Roman"/>
              </a:rPr>
              <a:t>P)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Phơi sáng </a:t>
            </a:r>
            <a:r>
              <a:rPr dirty="0" sz="1200" b="1">
                <a:latin typeface="Times New Roman"/>
                <a:cs typeface="Times New Roman"/>
              </a:rPr>
              <a:t>tự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động</a:t>
            </a:r>
            <a:endParaRPr sz="1200">
              <a:latin typeface="Times New Roman"/>
              <a:cs typeface="Times New Roman"/>
            </a:endParaRPr>
          </a:p>
          <a:p>
            <a:pPr marL="12700" marR="137795">
              <a:lnSpc>
                <a:spcPts val="1380"/>
              </a:lnSpc>
              <a:spcBef>
                <a:spcPts val="780"/>
              </a:spcBef>
            </a:pPr>
            <a:r>
              <a:rPr dirty="0" sz="1200" spc="-5">
                <a:latin typeface="Times New Roman"/>
                <a:cs typeface="Times New Roman"/>
              </a:rPr>
              <a:t>Viết tắt </a:t>
            </a:r>
            <a:r>
              <a:rPr dirty="0" sz="1200">
                <a:latin typeface="Times New Roman"/>
                <a:cs typeface="Times New Roman"/>
              </a:rPr>
              <a:t>từ </a:t>
            </a:r>
            <a:r>
              <a:rPr dirty="0" sz="1200" spc="-5">
                <a:latin typeface="Times New Roman"/>
                <a:cs typeface="Times New Roman"/>
              </a:rPr>
              <a:t>Auto Exposure </a:t>
            </a:r>
            <a:r>
              <a:rPr dirty="0" sz="1200">
                <a:latin typeface="Times New Roman"/>
                <a:cs typeface="Times New Roman"/>
              </a:rPr>
              <a:t>- </a:t>
            </a:r>
            <a:r>
              <a:rPr dirty="0" sz="1200" spc="-5">
                <a:latin typeface="Times New Roman"/>
                <a:cs typeface="Times New Roman"/>
              </a:rPr>
              <a:t>nghĩa </a:t>
            </a:r>
            <a:r>
              <a:rPr dirty="0" sz="1200">
                <a:latin typeface="Times New Roman"/>
                <a:cs typeface="Times New Roman"/>
              </a:rPr>
              <a:t>là phơi sáng tự động -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tự động thiết lập </a:t>
            </a:r>
            <a:r>
              <a:rPr dirty="0" sz="1200" spc="-5">
                <a:latin typeface="Times New Roman"/>
                <a:cs typeface="Times New Roman"/>
              </a:rPr>
              <a:t>khẩu </a:t>
            </a:r>
            <a:r>
              <a:rPr dirty="0" sz="1200">
                <a:latin typeface="Times New Roman"/>
                <a:cs typeface="Times New Roman"/>
              </a:rPr>
              <a:t>độ ống  kính và tốc độ </a:t>
            </a:r>
            <a:r>
              <a:rPr dirty="0" sz="1200" spc="-5">
                <a:latin typeface="Times New Roman"/>
                <a:cs typeface="Times New Roman"/>
              </a:rPr>
              <a:t>vận hành của </a:t>
            </a:r>
            <a:r>
              <a:rPr dirty="0" sz="1200">
                <a:latin typeface="Times New Roman"/>
                <a:cs typeface="Times New Roman"/>
              </a:rPr>
              <a:t>màn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trập.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AE Lock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Khoá phơi sáng </a:t>
            </a:r>
            <a:r>
              <a:rPr dirty="0" sz="1200" b="1">
                <a:latin typeface="Times New Roman"/>
                <a:cs typeface="Times New Roman"/>
              </a:rPr>
              <a:t>tự</a:t>
            </a:r>
            <a:r>
              <a:rPr dirty="0" sz="1200" spc="2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động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95900"/>
              </a:lnSpc>
              <a:spcBef>
                <a:spcPts val="745"/>
              </a:spcBef>
            </a:pPr>
            <a:r>
              <a:rPr dirty="0" sz="1200" spc="-5">
                <a:latin typeface="Times New Roman"/>
                <a:cs typeface="Times New Roman"/>
              </a:rPr>
              <a:t>Viết tắt </a:t>
            </a:r>
            <a:r>
              <a:rPr dirty="0" sz="1200">
                <a:latin typeface="Times New Roman"/>
                <a:cs typeface="Times New Roman"/>
              </a:rPr>
              <a:t>từ </a:t>
            </a:r>
            <a:r>
              <a:rPr dirty="0" sz="1200" spc="-5">
                <a:latin typeface="Times New Roman"/>
                <a:cs typeface="Times New Roman"/>
              </a:rPr>
              <a:t>Auto Exposure Lock. Khi chụp ảnh </a:t>
            </a:r>
            <a:r>
              <a:rPr dirty="0" sz="1200">
                <a:latin typeface="Times New Roman"/>
                <a:cs typeface="Times New Roman"/>
              </a:rPr>
              <a:t>ở chế độ ưu tiên </a:t>
            </a:r>
            <a:r>
              <a:rPr dirty="0" sz="1200" spc="-5">
                <a:latin typeface="Times New Roman"/>
                <a:cs typeface="Times New Roman"/>
              </a:rPr>
              <a:t>khẩu </a:t>
            </a:r>
            <a:r>
              <a:rPr dirty="0" sz="1200">
                <a:latin typeface="Times New Roman"/>
                <a:cs typeface="Times New Roman"/>
              </a:rPr>
              <a:t>độ (A/Av), ưu tiên tốc độ  (S/Tv) </a:t>
            </a:r>
            <a:r>
              <a:rPr dirty="0" sz="1200" spc="5">
                <a:latin typeface="Times New Roman"/>
                <a:cs typeface="Times New Roman"/>
              </a:rPr>
              <a:t>hay </a:t>
            </a:r>
            <a:r>
              <a:rPr dirty="0" sz="1200" spc="-5">
                <a:latin typeface="Times New Roman"/>
                <a:cs typeface="Times New Roman"/>
              </a:rPr>
              <a:t>hoàn </a:t>
            </a:r>
            <a:r>
              <a:rPr dirty="0" sz="1200">
                <a:latin typeface="Times New Roman"/>
                <a:cs typeface="Times New Roman"/>
              </a:rPr>
              <a:t>toàn tự động P </a:t>
            </a:r>
            <a:r>
              <a:rPr dirty="0" sz="1200" spc="-5">
                <a:latin typeface="Times New Roman"/>
                <a:cs typeface="Times New Roman"/>
              </a:rPr>
              <a:t>(Program), </a:t>
            </a:r>
            <a:r>
              <a:rPr dirty="0" sz="1200">
                <a:latin typeface="Times New Roman"/>
                <a:cs typeface="Times New Roman"/>
              </a:rPr>
              <a:t>thì </a:t>
            </a:r>
            <a:r>
              <a:rPr dirty="0" sz="1200" spc="-5">
                <a:latin typeface="Times New Roman"/>
                <a:cs typeface="Times New Roman"/>
              </a:rPr>
              <a:t>khẩu </a:t>
            </a:r>
            <a:r>
              <a:rPr dirty="0" sz="1200">
                <a:latin typeface="Times New Roman"/>
                <a:cs typeface="Times New Roman"/>
              </a:rPr>
              <a:t>độ ống kính </a:t>
            </a:r>
            <a:r>
              <a:rPr dirty="0" sz="1200" spc="5">
                <a:latin typeface="Times New Roman"/>
                <a:cs typeface="Times New Roman"/>
              </a:rPr>
              <a:t>và </a:t>
            </a:r>
            <a:r>
              <a:rPr dirty="0" sz="1200">
                <a:latin typeface="Times New Roman"/>
                <a:cs typeface="Times New Roman"/>
              </a:rPr>
              <a:t>tốc độ </a:t>
            </a:r>
            <a:r>
              <a:rPr dirty="0" sz="1200" spc="-5">
                <a:latin typeface="Times New Roman"/>
                <a:cs typeface="Times New Roman"/>
              </a:rPr>
              <a:t>vận hành </a:t>
            </a:r>
            <a:r>
              <a:rPr dirty="0" sz="1200">
                <a:latin typeface="Times New Roman"/>
                <a:cs typeface="Times New Roman"/>
              </a:rPr>
              <a:t>của màn </a:t>
            </a:r>
            <a:r>
              <a:rPr dirty="0" sz="1200" spc="-5">
                <a:latin typeface="Times New Roman"/>
                <a:cs typeface="Times New Roman"/>
              </a:rPr>
              <a:t>trập  sẽ </a:t>
            </a:r>
            <a:r>
              <a:rPr dirty="0" sz="1200">
                <a:latin typeface="Times New Roman"/>
                <a:cs typeface="Times New Roman"/>
              </a:rPr>
              <a:t>thay đổi khi máy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tự động phát </a:t>
            </a:r>
            <a:r>
              <a:rPr dirty="0" sz="1200" spc="-5">
                <a:latin typeface="Times New Roman"/>
                <a:cs typeface="Times New Roman"/>
              </a:rPr>
              <a:t>hiện nguồn </a:t>
            </a:r>
            <a:r>
              <a:rPr dirty="0" sz="1200">
                <a:latin typeface="Times New Roman"/>
                <a:cs typeface="Times New Roman"/>
              </a:rPr>
              <a:t>sáng ở môi trường xung quanh và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thể </a:t>
            </a:r>
            <a:r>
              <a:rPr dirty="0" sz="1200" spc="5">
                <a:latin typeface="Times New Roman"/>
                <a:cs typeface="Times New Roman"/>
              </a:rPr>
              <a:t>thay  </a:t>
            </a:r>
            <a:r>
              <a:rPr dirty="0" sz="1200">
                <a:latin typeface="Times New Roman"/>
                <a:cs typeface="Times New Roman"/>
              </a:rPr>
              <a:t>đổi thiết lập một </a:t>
            </a:r>
            <a:r>
              <a:rPr dirty="0" sz="1200" spc="-5">
                <a:latin typeface="Times New Roman"/>
                <a:cs typeface="Times New Roman"/>
              </a:rPr>
              <a:t>cách </a:t>
            </a:r>
            <a:r>
              <a:rPr dirty="0" sz="1200">
                <a:latin typeface="Times New Roman"/>
                <a:cs typeface="Times New Roman"/>
              </a:rPr>
              <a:t>tự </a:t>
            </a:r>
            <a:r>
              <a:rPr dirty="0" sz="1200" spc="-5">
                <a:latin typeface="Times New Roman"/>
                <a:cs typeface="Times New Roman"/>
              </a:rPr>
              <a:t>động. Với </a:t>
            </a:r>
            <a:r>
              <a:rPr dirty="0" sz="1200">
                <a:latin typeface="Times New Roman"/>
                <a:cs typeface="Times New Roman"/>
              </a:rPr>
              <a:t>tính năng </a:t>
            </a:r>
            <a:r>
              <a:rPr dirty="0" sz="1200" spc="-5">
                <a:latin typeface="Times New Roman"/>
                <a:cs typeface="Times New Roman"/>
              </a:rPr>
              <a:t>AE Lock, </a:t>
            </a:r>
            <a:r>
              <a:rPr dirty="0" sz="1200">
                <a:latin typeface="Times New Roman"/>
                <a:cs typeface="Times New Roman"/>
              </a:rPr>
              <a:t>người </a:t>
            </a:r>
            <a:r>
              <a:rPr dirty="0" sz="1200" spc="-5">
                <a:latin typeface="Times New Roman"/>
                <a:cs typeface="Times New Roman"/>
              </a:rPr>
              <a:t>chụp </a:t>
            </a:r>
            <a:r>
              <a:rPr dirty="0" sz="1200">
                <a:latin typeface="Times New Roman"/>
                <a:cs typeface="Times New Roman"/>
              </a:rPr>
              <a:t>khoá cố định khẩu độ ống  kính &amp; tốc độ </a:t>
            </a:r>
            <a:r>
              <a:rPr dirty="0" sz="1200" spc="-5">
                <a:latin typeface="Times New Roman"/>
                <a:cs typeface="Times New Roman"/>
              </a:rPr>
              <a:t>màn trập </a:t>
            </a:r>
            <a:r>
              <a:rPr dirty="0" sz="1200">
                <a:latin typeface="Times New Roman"/>
                <a:cs typeface="Times New Roman"/>
              </a:rPr>
              <a:t>mà máy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đã </a:t>
            </a:r>
            <a:r>
              <a:rPr dirty="0" sz="1200" spc="-5">
                <a:latin typeface="Times New Roman"/>
                <a:cs typeface="Times New Roman"/>
              </a:rPr>
              <a:t>thiết lập </a:t>
            </a:r>
            <a:r>
              <a:rPr dirty="0" sz="1200">
                <a:latin typeface="Times New Roman"/>
                <a:cs typeface="Times New Roman"/>
              </a:rPr>
              <a:t>khi đo </a:t>
            </a:r>
            <a:r>
              <a:rPr dirty="0" sz="1200" spc="-5">
                <a:latin typeface="Times New Roman"/>
                <a:cs typeface="Times New Roman"/>
              </a:rPr>
              <a:t>sáng, </a:t>
            </a:r>
            <a:r>
              <a:rPr dirty="0" sz="1200">
                <a:latin typeface="Times New Roman"/>
                <a:cs typeface="Times New Roman"/>
              </a:rPr>
              <a:t>nên </a:t>
            </a:r>
            <a:r>
              <a:rPr dirty="0" sz="1200" spc="5">
                <a:latin typeface="Times New Roman"/>
                <a:cs typeface="Times New Roman"/>
              </a:rPr>
              <a:t>lúc thay </a:t>
            </a:r>
            <a:r>
              <a:rPr dirty="0" sz="1200">
                <a:latin typeface="Times New Roman"/>
                <a:cs typeface="Times New Roman"/>
              </a:rPr>
              <a:t>đổi bối </a:t>
            </a:r>
            <a:r>
              <a:rPr dirty="0" sz="1200" spc="-5">
                <a:latin typeface="Times New Roman"/>
                <a:cs typeface="Times New Roman"/>
              </a:rPr>
              <a:t>cảnh ánh </a:t>
            </a:r>
            <a:r>
              <a:rPr dirty="0" sz="1200">
                <a:latin typeface="Times New Roman"/>
                <a:cs typeface="Times New Roman"/>
              </a:rPr>
              <a:t>sáng  do </a:t>
            </a:r>
            <a:r>
              <a:rPr dirty="0" sz="1200" spc="-5">
                <a:latin typeface="Times New Roman"/>
                <a:cs typeface="Times New Roman"/>
              </a:rPr>
              <a:t>người chụp </a:t>
            </a:r>
            <a:r>
              <a:rPr dirty="0" sz="1200">
                <a:latin typeface="Times New Roman"/>
                <a:cs typeface="Times New Roman"/>
              </a:rPr>
              <a:t>dịch </a:t>
            </a:r>
            <a:r>
              <a:rPr dirty="0" sz="1200" spc="-5">
                <a:latin typeface="Times New Roman"/>
                <a:cs typeface="Times New Roman"/>
              </a:rPr>
              <a:t>chuyển góc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>
                <a:latin typeface="Times New Roman"/>
                <a:cs typeface="Times New Roman"/>
              </a:rPr>
              <a:t>hoặc bố cục lại khung hình, thì các thông </a:t>
            </a:r>
            <a:r>
              <a:rPr dirty="0" sz="1200" spc="-5">
                <a:latin typeface="Times New Roman"/>
                <a:cs typeface="Times New Roman"/>
              </a:rPr>
              <a:t>số </a:t>
            </a:r>
            <a:r>
              <a:rPr dirty="0" sz="1200">
                <a:latin typeface="Times New Roman"/>
                <a:cs typeface="Times New Roman"/>
              </a:rPr>
              <a:t>phơi sáng cũng  không </a:t>
            </a:r>
            <a:r>
              <a:rPr dirty="0" sz="1200" spc="5">
                <a:latin typeface="Times New Roman"/>
                <a:cs typeface="Times New Roman"/>
              </a:rPr>
              <a:t>thay </a:t>
            </a:r>
            <a:r>
              <a:rPr dirty="0" sz="1200">
                <a:latin typeface="Times New Roman"/>
                <a:cs typeface="Times New Roman"/>
              </a:rPr>
              <a:t>đổi tự </a:t>
            </a:r>
            <a:r>
              <a:rPr dirty="0" sz="1200" spc="-5">
                <a:latin typeface="Times New Roman"/>
                <a:cs typeface="Times New Roman"/>
              </a:rPr>
              <a:t>động. Khi bạn bấm </a:t>
            </a:r>
            <a:r>
              <a:rPr dirty="0" sz="1200">
                <a:latin typeface="Times New Roman"/>
                <a:cs typeface="Times New Roman"/>
              </a:rPr>
              <a:t>nhẹ nút chụp </a:t>
            </a:r>
            <a:r>
              <a:rPr dirty="0" sz="1200" spc="-5">
                <a:latin typeface="Times New Roman"/>
                <a:cs typeface="Times New Roman"/>
              </a:rPr>
              <a:t>(nửa </a:t>
            </a:r>
            <a:r>
              <a:rPr dirty="0" sz="1200">
                <a:latin typeface="Times New Roman"/>
                <a:cs typeface="Times New Roman"/>
              </a:rPr>
              <a:t>cò) </a:t>
            </a:r>
            <a:r>
              <a:rPr dirty="0" sz="1200" spc="-5">
                <a:latin typeface="Times New Roman"/>
                <a:cs typeface="Times New Roman"/>
              </a:rPr>
              <a:t>rồi giữ </a:t>
            </a:r>
            <a:r>
              <a:rPr dirty="0" sz="1200" spc="-10">
                <a:latin typeface="Times New Roman"/>
                <a:cs typeface="Times New Roman"/>
              </a:rPr>
              <a:t>yên, </a:t>
            </a:r>
            <a:r>
              <a:rPr dirty="0" sz="1200">
                <a:latin typeface="Times New Roman"/>
                <a:cs typeface="Times New Roman"/>
              </a:rPr>
              <a:t>hoặc </a:t>
            </a:r>
            <a:r>
              <a:rPr dirty="0" sz="1200" spc="-5">
                <a:latin typeface="Times New Roman"/>
                <a:cs typeface="Times New Roman"/>
              </a:rPr>
              <a:t>bấm </a:t>
            </a:r>
            <a:r>
              <a:rPr dirty="0" sz="1200">
                <a:latin typeface="Times New Roman"/>
                <a:cs typeface="Times New Roman"/>
              </a:rPr>
              <a:t>nút </a:t>
            </a:r>
            <a:r>
              <a:rPr dirty="0" sz="1200" spc="-5">
                <a:latin typeface="Times New Roman"/>
                <a:cs typeface="Times New Roman"/>
              </a:rPr>
              <a:t>AE Lock,  chế </a:t>
            </a:r>
            <a:r>
              <a:rPr dirty="0" sz="1200">
                <a:latin typeface="Times New Roman"/>
                <a:cs typeface="Times New Roman"/>
              </a:rPr>
              <a:t>độ đo sáng được kích </a:t>
            </a:r>
            <a:r>
              <a:rPr dirty="0" sz="1200" spc="-5">
                <a:latin typeface="Times New Roman"/>
                <a:cs typeface="Times New Roman"/>
              </a:rPr>
              <a:t>hoạt </a:t>
            </a:r>
            <a:r>
              <a:rPr dirty="0" sz="1200">
                <a:latin typeface="Times New Roman"/>
                <a:cs typeface="Times New Roman"/>
              </a:rPr>
              <a:t>và </a:t>
            </a:r>
            <a:r>
              <a:rPr dirty="0" sz="1200" spc="-5">
                <a:latin typeface="Times New Roman"/>
                <a:cs typeface="Times New Roman"/>
              </a:rPr>
              <a:t>các </a:t>
            </a:r>
            <a:r>
              <a:rPr dirty="0" sz="1200">
                <a:latin typeface="Times New Roman"/>
                <a:cs typeface="Times New Roman"/>
              </a:rPr>
              <a:t>thiết lập phơi </a:t>
            </a:r>
            <a:r>
              <a:rPr dirty="0" sz="1200" spc="-5">
                <a:latin typeface="Times New Roman"/>
                <a:cs typeface="Times New Roman"/>
              </a:rPr>
              <a:t>sáng sẽ </a:t>
            </a:r>
            <a:r>
              <a:rPr dirty="0" sz="1200">
                <a:latin typeface="Times New Roman"/>
                <a:cs typeface="Times New Roman"/>
              </a:rPr>
              <a:t>bị khoá tại điểm lấy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nét.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200" spc="-5" b="1">
                <a:latin typeface="Times New Roman"/>
                <a:cs typeface="Times New Roman"/>
              </a:rPr>
              <a:t>AF </a:t>
            </a:r>
            <a:r>
              <a:rPr dirty="0" sz="1200" b="1">
                <a:latin typeface="Times New Roman"/>
                <a:cs typeface="Times New Roman"/>
              </a:rPr>
              <a:t>- Lấy </a:t>
            </a:r>
            <a:r>
              <a:rPr dirty="0" sz="1200" spc="-5" b="1">
                <a:latin typeface="Times New Roman"/>
                <a:cs typeface="Times New Roman"/>
              </a:rPr>
              <a:t>nét tự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động</a:t>
            </a:r>
            <a:endParaRPr sz="1200">
              <a:latin typeface="Times New Roman"/>
              <a:cs typeface="Times New Roman"/>
            </a:endParaRPr>
          </a:p>
          <a:p>
            <a:pPr marL="12700" marR="114300">
              <a:lnSpc>
                <a:spcPts val="1380"/>
              </a:lnSpc>
              <a:spcBef>
                <a:spcPts val="780"/>
              </a:spcBef>
            </a:pPr>
            <a:r>
              <a:rPr dirty="0" sz="1200" spc="-5">
                <a:latin typeface="Times New Roman"/>
                <a:cs typeface="Times New Roman"/>
              </a:rPr>
              <a:t>Viết tắt </a:t>
            </a:r>
            <a:r>
              <a:rPr dirty="0" sz="1200">
                <a:latin typeface="Times New Roman"/>
                <a:cs typeface="Times New Roman"/>
              </a:rPr>
              <a:t>từ </a:t>
            </a:r>
            <a:r>
              <a:rPr dirty="0" sz="1200" spc="-5">
                <a:latin typeface="Times New Roman"/>
                <a:cs typeface="Times New Roman"/>
              </a:rPr>
              <a:t>Auto Focus. </a:t>
            </a:r>
            <a:r>
              <a:rPr dirty="0" sz="1200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sẽ </a:t>
            </a:r>
            <a:r>
              <a:rPr dirty="0" sz="1200">
                <a:latin typeface="Times New Roman"/>
                <a:cs typeface="Times New Roman"/>
              </a:rPr>
              <a:t>tự động </a:t>
            </a:r>
            <a:r>
              <a:rPr dirty="0" sz="1200" spc="5">
                <a:latin typeface="Times New Roman"/>
                <a:cs typeface="Times New Roman"/>
              </a:rPr>
              <a:t>lấy </a:t>
            </a:r>
            <a:r>
              <a:rPr dirty="0" sz="1200">
                <a:latin typeface="Times New Roman"/>
                <a:cs typeface="Times New Roman"/>
              </a:rPr>
              <a:t>nét đối tượng mà </a:t>
            </a:r>
            <a:r>
              <a:rPr dirty="0" sz="1200" spc="-5">
                <a:latin typeface="Times New Roman"/>
                <a:cs typeface="Times New Roman"/>
              </a:rPr>
              <a:t>bạn </a:t>
            </a:r>
            <a:r>
              <a:rPr dirty="0" sz="1200">
                <a:latin typeface="Times New Roman"/>
                <a:cs typeface="Times New Roman"/>
              </a:rPr>
              <a:t>không </a:t>
            </a:r>
            <a:r>
              <a:rPr dirty="0" sz="1200" spc="-5">
                <a:latin typeface="Times New Roman"/>
                <a:cs typeface="Times New Roman"/>
              </a:rPr>
              <a:t>phải </a:t>
            </a:r>
            <a:r>
              <a:rPr dirty="0" sz="1200" spc="5">
                <a:latin typeface="Times New Roman"/>
                <a:cs typeface="Times New Roman"/>
              </a:rPr>
              <a:t>xoay </a:t>
            </a:r>
            <a:r>
              <a:rPr dirty="0" sz="1200">
                <a:latin typeface="Times New Roman"/>
                <a:cs typeface="Times New Roman"/>
              </a:rPr>
              <a:t>vòng </a:t>
            </a:r>
            <a:r>
              <a:rPr dirty="0" sz="1200" spc="5">
                <a:latin typeface="Times New Roman"/>
                <a:cs typeface="Times New Roman"/>
              </a:rPr>
              <a:t>lấy  </a:t>
            </a:r>
            <a:r>
              <a:rPr dirty="0" sz="1200" spc="-5">
                <a:latin typeface="Times New Roman"/>
                <a:cs typeface="Times New Roman"/>
              </a:rPr>
              <a:t>nét trên </a:t>
            </a:r>
            <a:r>
              <a:rPr dirty="0" sz="1200">
                <a:latin typeface="Times New Roman"/>
                <a:cs typeface="Times New Roman"/>
              </a:rPr>
              <a:t>ống kính bằng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tay.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AF Lock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Khoá </a:t>
            </a:r>
            <a:r>
              <a:rPr dirty="0" sz="1200" b="1">
                <a:latin typeface="Times New Roman"/>
                <a:cs typeface="Times New Roman"/>
              </a:rPr>
              <a:t>lấy nét tự động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1443227"/>
            <a:ext cx="3189604" cy="1790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91031"/>
            <a:ext cx="5943600" cy="6785609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9525">
              <a:lnSpc>
                <a:spcPts val="1380"/>
              </a:lnSpc>
              <a:spcBef>
                <a:spcPts val="195"/>
              </a:spcBef>
            </a:pPr>
            <a:r>
              <a:rPr dirty="0" sz="1200">
                <a:latin typeface="Times New Roman"/>
                <a:cs typeface="Times New Roman"/>
              </a:rPr>
              <a:t>Chi tiết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được xác định </a:t>
            </a:r>
            <a:r>
              <a:rPr dirty="0" sz="1200" spc="-5">
                <a:latin typeface="Times New Roman"/>
                <a:cs typeface="Times New Roman"/>
              </a:rPr>
              <a:t>theo chiều ngang </a:t>
            </a:r>
            <a:r>
              <a:rPr dirty="0" sz="1200">
                <a:latin typeface="Times New Roman"/>
                <a:cs typeface="Times New Roman"/>
              </a:rPr>
              <a:t>dọc bằng đơn vị tính là điểm ảnh (pixel). Chẳng </a:t>
            </a:r>
            <a:r>
              <a:rPr dirty="0" sz="1200" spc="-5">
                <a:latin typeface="Times New Roman"/>
                <a:cs typeface="Times New Roman"/>
              </a:rPr>
              <a:t>hạn  </a:t>
            </a:r>
            <a:r>
              <a:rPr dirty="0" sz="1200">
                <a:latin typeface="Times New Roman"/>
                <a:cs typeface="Times New Roman"/>
              </a:rPr>
              <a:t>kích thước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tối đa của máy </a:t>
            </a:r>
            <a:r>
              <a:rPr dirty="0" sz="1200" spc="-5">
                <a:latin typeface="Times New Roman"/>
                <a:cs typeface="Times New Roman"/>
              </a:rPr>
              <a:t>ảnh số cảm </a:t>
            </a:r>
            <a:r>
              <a:rPr dirty="0" sz="1200">
                <a:latin typeface="Times New Roman"/>
                <a:cs typeface="Times New Roman"/>
              </a:rPr>
              <a:t>biến 8MP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kích thước 3504 x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2336px.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200" spc="-5" b="1">
                <a:latin typeface="Times New Roman"/>
                <a:cs typeface="Times New Roman"/>
              </a:rPr>
              <a:t>Imaging engine </a:t>
            </a:r>
            <a:r>
              <a:rPr dirty="0" sz="1200" b="1">
                <a:latin typeface="Times New Roman"/>
                <a:cs typeface="Times New Roman"/>
              </a:rPr>
              <a:t>- Bộ xử lý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ảnh</a:t>
            </a:r>
            <a:endParaRPr sz="1200">
              <a:latin typeface="Times New Roman"/>
              <a:cs typeface="Times New Roman"/>
            </a:endParaRPr>
          </a:p>
          <a:p>
            <a:pPr marL="12700" marR="97155">
              <a:lnSpc>
                <a:spcPts val="1390"/>
              </a:lnSpc>
              <a:spcBef>
                <a:spcPts val="770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bộ </a:t>
            </a:r>
            <a:r>
              <a:rPr dirty="0" sz="1200" spc="5">
                <a:latin typeface="Times New Roman"/>
                <a:cs typeface="Times New Roman"/>
              </a:rPr>
              <a:t>xử lý </a:t>
            </a:r>
            <a:r>
              <a:rPr dirty="0" sz="1200">
                <a:latin typeface="Times New Roman"/>
                <a:cs typeface="Times New Roman"/>
              </a:rPr>
              <a:t>được </a:t>
            </a:r>
            <a:r>
              <a:rPr dirty="0" sz="1200" spc="-10">
                <a:latin typeface="Times New Roman"/>
                <a:cs typeface="Times New Roman"/>
              </a:rPr>
              <a:t>gắn </a:t>
            </a:r>
            <a:r>
              <a:rPr dirty="0" sz="1200">
                <a:latin typeface="Times New Roman"/>
                <a:cs typeface="Times New Roman"/>
              </a:rPr>
              <a:t>trong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sẽ </a:t>
            </a:r>
            <a:r>
              <a:rPr dirty="0" sz="1200">
                <a:latin typeface="Times New Roman"/>
                <a:cs typeface="Times New Roman"/>
              </a:rPr>
              <a:t>dùng thuật </a:t>
            </a:r>
            <a:r>
              <a:rPr dirty="0" sz="1200" spc="-5">
                <a:latin typeface="Times New Roman"/>
                <a:cs typeface="Times New Roman"/>
              </a:rPr>
              <a:t>toán </a:t>
            </a:r>
            <a:r>
              <a:rPr dirty="0" sz="1200">
                <a:latin typeface="Times New Roman"/>
                <a:cs typeface="Times New Roman"/>
              </a:rPr>
              <a:t>để </a:t>
            </a:r>
            <a:r>
              <a:rPr dirty="0" sz="1200" spc="5">
                <a:latin typeface="Times New Roman"/>
                <a:cs typeface="Times New Roman"/>
              </a:rPr>
              <a:t>xử lý </a:t>
            </a:r>
            <a:r>
              <a:rPr dirty="0" sz="1200">
                <a:latin typeface="Times New Roman"/>
                <a:cs typeface="Times New Roman"/>
              </a:rPr>
              <a:t>hình </a:t>
            </a:r>
            <a:r>
              <a:rPr dirty="0" sz="1200" spc="-5">
                <a:latin typeface="Times New Roman"/>
                <a:cs typeface="Times New Roman"/>
              </a:rPr>
              <a:t>ảnh trước </a:t>
            </a:r>
            <a:r>
              <a:rPr dirty="0" sz="1200">
                <a:latin typeface="Times New Roman"/>
                <a:cs typeface="Times New Roman"/>
              </a:rPr>
              <a:t>khi lưu </a:t>
            </a:r>
            <a:r>
              <a:rPr dirty="0" sz="1200" spc="-5">
                <a:latin typeface="Times New Roman"/>
                <a:cs typeface="Times New Roman"/>
              </a:rPr>
              <a:t>ảnh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vào  </a:t>
            </a:r>
            <a:r>
              <a:rPr dirty="0" sz="1200">
                <a:latin typeface="Times New Roman"/>
                <a:cs typeface="Times New Roman"/>
              </a:rPr>
              <a:t>thẻ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nhớ.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200" spc="-5" b="1">
                <a:latin typeface="Times New Roman"/>
                <a:cs typeface="Times New Roman"/>
              </a:rPr>
              <a:t>Imaging sensor </a:t>
            </a:r>
            <a:r>
              <a:rPr dirty="0" sz="1200" b="1">
                <a:latin typeface="Times New Roman"/>
                <a:cs typeface="Times New Roman"/>
              </a:rPr>
              <a:t>/ </a:t>
            </a:r>
            <a:r>
              <a:rPr dirty="0" sz="1200" spc="-5" b="1">
                <a:latin typeface="Times New Roman"/>
                <a:cs typeface="Times New Roman"/>
              </a:rPr>
              <a:t>Sensor </a:t>
            </a:r>
            <a:r>
              <a:rPr dirty="0" sz="1200" b="1">
                <a:latin typeface="Times New Roman"/>
                <a:cs typeface="Times New Roman"/>
              </a:rPr>
              <a:t>- Cảm biến ảnh / </a:t>
            </a:r>
            <a:r>
              <a:rPr dirty="0" sz="1200" spc="-5" b="1">
                <a:latin typeface="Times New Roman"/>
                <a:cs typeface="Times New Roman"/>
              </a:rPr>
              <a:t>Cảm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biến</a:t>
            </a:r>
            <a:endParaRPr sz="1200">
              <a:latin typeface="Times New Roman"/>
              <a:cs typeface="Times New Roman"/>
            </a:endParaRPr>
          </a:p>
          <a:p>
            <a:pPr marL="12700" marR="118745">
              <a:lnSpc>
                <a:spcPts val="1390"/>
              </a:lnSpc>
              <a:spcBef>
                <a:spcPts val="770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bộ phận thu nhận </a:t>
            </a:r>
            <a:r>
              <a:rPr dirty="0" sz="1200" spc="-5">
                <a:latin typeface="Times New Roman"/>
                <a:cs typeface="Times New Roman"/>
              </a:rPr>
              <a:t>ánh sáng </a:t>
            </a:r>
            <a:r>
              <a:rPr dirty="0" sz="1200" spc="5">
                <a:latin typeface="Times New Roman"/>
                <a:cs typeface="Times New Roman"/>
              </a:rPr>
              <a:t>và </a:t>
            </a:r>
            <a:r>
              <a:rPr dirty="0" sz="1200">
                <a:latin typeface="Times New Roman"/>
                <a:cs typeface="Times New Roman"/>
              </a:rPr>
              <a:t>màu </a:t>
            </a:r>
            <a:r>
              <a:rPr dirty="0" sz="1200" spc="-5">
                <a:latin typeface="Times New Roman"/>
                <a:cs typeface="Times New Roman"/>
              </a:rPr>
              <a:t>sắc của </a:t>
            </a:r>
            <a:r>
              <a:rPr dirty="0" sz="1200">
                <a:latin typeface="Times New Roman"/>
                <a:cs typeface="Times New Roman"/>
              </a:rPr>
              <a:t>cảnh </a:t>
            </a:r>
            <a:r>
              <a:rPr dirty="0" sz="1200" spc="-5">
                <a:latin typeface="Times New Roman"/>
                <a:cs typeface="Times New Roman"/>
              </a:rPr>
              <a:t>vật </a:t>
            </a:r>
            <a:r>
              <a:rPr dirty="0" sz="1200">
                <a:latin typeface="Times New Roman"/>
                <a:cs typeface="Times New Roman"/>
              </a:rPr>
              <a:t>được </a:t>
            </a:r>
            <a:r>
              <a:rPr dirty="0" sz="1200" spc="-5">
                <a:latin typeface="Times New Roman"/>
                <a:cs typeface="Times New Roman"/>
              </a:rPr>
              <a:t>chụp chuyển </a:t>
            </a:r>
            <a:r>
              <a:rPr dirty="0" sz="1200">
                <a:latin typeface="Times New Roman"/>
                <a:cs typeface="Times New Roman"/>
              </a:rPr>
              <a:t>thành tín hiệu </a:t>
            </a:r>
            <a:r>
              <a:rPr dirty="0" sz="1200" spc="-5">
                <a:latin typeface="Times New Roman"/>
                <a:cs typeface="Times New Roman"/>
              </a:rPr>
              <a:t>số. </a:t>
            </a:r>
            <a:r>
              <a:rPr dirty="0" sz="1200">
                <a:latin typeface="Times New Roman"/>
                <a:cs typeface="Times New Roman"/>
              </a:rPr>
              <a:t>Có  </a:t>
            </a:r>
            <a:r>
              <a:rPr dirty="0" sz="1200" spc="-5">
                <a:latin typeface="Times New Roman"/>
                <a:cs typeface="Times New Roman"/>
              </a:rPr>
              <a:t>hai loại cảm biến </a:t>
            </a:r>
            <a:r>
              <a:rPr dirty="0" sz="1200">
                <a:latin typeface="Times New Roman"/>
                <a:cs typeface="Times New Roman"/>
              </a:rPr>
              <a:t>thông dụng là CCD và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CMOS.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200" spc="-5" b="1">
                <a:latin typeface="Times New Roman"/>
                <a:cs typeface="Times New Roman"/>
              </a:rPr>
              <a:t>Interchangeable lens </a:t>
            </a:r>
            <a:r>
              <a:rPr dirty="0" sz="1200" b="1">
                <a:latin typeface="Times New Roman"/>
                <a:cs typeface="Times New Roman"/>
              </a:rPr>
              <a:t>- Hoán đổi </a:t>
            </a:r>
            <a:r>
              <a:rPr dirty="0" sz="1200" spc="-5" b="1">
                <a:latin typeface="Times New Roman"/>
                <a:cs typeface="Times New Roman"/>
              </a:rPr>
              <a:t>ống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kính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200">
                <a:latin typeface="Times New Roman"/>
                <a:cs typeface="Times New Roman"/>
              </a:rPr>
              <a:t>Thay đổi ống kính khác </a:t>
            </a:r>
            <a:r>
              <a:rPr dirty="0" sz="1200" spc="-5">
                <a:latin typeface="Times New Roman"/>
                <a:cs typeface="Times New Roman"/>
              </a:rPr>
              <a:t>nhau vào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 spc="5">
                <a:latin typeface="Times New Roman"/>
                <a:cs typeface="Times New Roman"/>
              </a:rPr>
              <a:t>để </a:t>
            </a:r>
            <a:r>
              <a:rPr dirty="0" sz="1200">
                <a:latin typeface="Times New Roman"/>
                <a:cs typeface="Times New Roman"/>
              </a:rPr>
              <a:t>chụp nhiều đối tượng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khác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nhau.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200" spc="-5" b="1">
                <a:latin typeface="Times New Roman"/>
                <a:cs typeface="Times New Roman"/>
              </a:rPr>
              <a:t>ISO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Độ </a:t>
            </a:r>
            <a:r>
              <a:rPr dirty="0" sz="1200" b="1">
                <a:latin typeface="Times New Roman"/>
                <a:cs typeface="Times New Roman"/>
              </a:rPr>
              <a:t>nhạy</a:t>
            </a:r>
            <a:r>
              <a:rPr dirty="0" sz="1200" spc="-5" b="1">
                <a:latin typeface="Times New Roman"/>
                <a:cs typeface="Times New Roman"/>
              </a:rPr>
              <a:t> sáng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200" spc="-5">
                <a:latin typeface="Times New Roman"/>
                <a:cs typeface="Times New Roman"/>
              </a:rPr>
              <a:t>Độ </a:t>
            </a:r>
            <a:r>
              <a:rPr dirty="0" sz="1200">
                <a:latin typeface="Times New Roman"/>
                <a:cs typeface="Times New Roman"/>
              </a:rPr>
              <a:t>nhạy sáng của cảm </a:t>
            </a:r>
            <a:r>
              <a:rPr dirty="0" sz="1200" spc="-5">
                <a:latin typeface="Times New Roman"/>
                <a:cs typeface="Times New Roman"/>
              </a:rPr>
              <a:t>biến ảnh </a:t>
            </a:r>
            <a:r>
              <a:rPr dirty="0" sz="1200">
                <a:latin typeface="Times New Roman"/>
                <a:cs typeface="Times New Roman"/>
              </a:rPr>
              <a:t>trong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số.</a:t>
            </a:r>
            <a:endParaRPr sz="1200">
              <a:latin typeface="Times New Roman"/>
              <a:cs typeface="Times New Roman"/>
            </a:endParaRPr>
          </a:p>
          <a:p>
            <a:pPr marL="356235" indent="-343535">
              <a:lnSpc>
                <a:spcPct val="100000"/>
              </a:lnSpc>
              <a:spcBef>
                <a:spcPts val="1125"/>
              </a:spcBef>
              <a:buAutoNum type="arabicPeriod" startAt="10"/>
              <a:tabLst>
                <a:tab pos="356870" algn="l"/>
              </a:tabLst>
            </a:pPr>
            <a:r>
              <a:rPr dirty="0" sz="1800" b="1">
                <a:latin typeface="Times New Roman"/>
                <a:cs typeface="Times New Roman"/>
              </a:rPr>
              <a:t>J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200" spc="-5" b="1">
                <a:latin typeface="Times New Roman"/>
                <a:cs typeface="Times New Roman"/>
              </a:rPr>
              <a:t>JPEG</a:t>
            </a:r>
            <a:endParaRPr sz="1200">
              <a:latin typeface="Times New Roman"/>
              <a:cs typeface="Times New Roman"/>
            </a:endParaRPr>
          </a:p>
          <a:p>
            <a:pPr marL="12700" marR="146685">
              <a:lnSpc>
                <a:spcPts val="1390"/>
              </a:lnSpc>
              <a:spcBef>
                <a:spcPts val="770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một định dạng file ảnh đã trở thành định dạng </a:t>
            </a:r>
            <a:r>
              <a:rPr dirty="0" sz="1200" spc="-5">
                <a:latin typeface="Times New Roman"/>
                <a:cs typeface="Times New Roman"/>
              </a:rPr>
              <a:t>chuẩn cho ảnh chụp </a:t>
            </a:r>
            <a:r>
              <a:rPr dirty="0" sz="1200">
                <a:latin typeface="Times New Roman"/>
                <a:cs typeface="Times New Roman"/>
              </a:rPr>
              <a:t>bằng máy </a:t>
            </a:r>
            <a:r>
              <a:rPr dirty="0" sz="1200" spc="-5">
                <a:latin typeface="Times New Roman"/>
                <a:cs typeface="Times New Roman"/>
              </a:rPr>
              <a:t>số. Ảnh </a:t>
            </a:r>
            <a:r>
              <a:rPr dirty="0" sz="1200">
                <a:latin typeface="Times New Roman"/>
                <a:cs typeface="Times New Roman"/>
              </a:rPr>
              <a:t>JPEG  được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 spc="5">
                <a:latin typeface="Times New Roman"/>
                <a:cs typeface="Times New Roman"/>
              </a:rPr>
              <a:t>xử lý </a:t>
            </a:r>
            <a:r>
              <a:rPr dirty="0" sz="1200">
                <a:latin typeface="Times New Roman"/>
                <a:cs typeface="Times New Roman"/>
              </a:rPr>
              <a:t>và có thể </a:t>
            </a:r>
            <a:r>
              <a:rPr dirty="0" sz="1200" spc="-5">
                <a:latin typeface="Times New Roman"/>
                <a:cs typeface="Times New Roman"/>
              </a:rPr>
              <a:t>hiển </a:t>
            </a:r>
            <a:r>
              <a:rPr dirty="0" sz="1200">
                <a:latin typeface="Times New Roman"/>
                <a:cs typeface="Times New Roman"/>
              </a:rPr>
              <a:t>thị </a:t>
            </a:r>
            <a:r>
              <a:rPr dirty="0" sz="1200" spc="-5">
                <a:latin typeface="Times New Roman"/>
                <a:cs typeface="Times New Roman"/>
              </a:rPr>
              <a:t>trên </a:t>
            </a:r>
            <a:r>
              <a:rPr dirty="0" sz="1200">
                <a:latin typeface="Times New Roman"/>
                <a:cs typeface="Times New Roman"/>
              </a:rPr>
              <a:t>các </a:t>
            </a:r>
            <a:r>
              <a:rPr dirty="0" sz="1200" spc="-5">
                <a:latin typeface="Times New Roman"/>
                <a:cs typeface="Times New Roman"/>
              </a:rPr>
              <a:t>thiết </a:t>
            </a:r>
            <a:r>
              <a:rPr dirty="0" sz="1200">
                <a:latin typeface="Times New Roman"/>
                <a:cs typeface="Times New Roman"/>
              </a:rPr>
              <a:t>bị </a:t>
            </a:r>
            <a:r>
              <a:rPr dirty="0" sz="1200" spc="-5">
                <a:latin typeface="Times New Roman"/>
                <a:cs typeface="Times New Roman"/>
              </a:rPr>
              <a:t>khác </a:t>
            </a:r>
            <a:r>
              <a:rPr dirty="0" sz="1200">
                <a:latin typeface="Times New Roman"/>
                <a:cs typeface="Times New Roman"/>
              </a:rPr>
              <a:t>như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>
                <a:latin typeface="Times New Roman"/>
                <a:cs typeface="Times New Roman"/>
              </a:rPr>
              <a:t>tính, di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động.</a:t>
            </a:r>
            <a:endParaRPr sz="1200">
              <a:latin typeface="Times New Roman"/>
              <a:cs typeface="Times New Roman"/>
            </a:endParaRPr>
          </a:p>
          <a:p>
            <a:pPr marL="356235" indent="-343535">
              <a:lnSpc>
                <a:spcPct val="100000"/>
              </a:lnSpc>
              <a:spcBef>
                <a:spcPts val="1095"/>
              </a:spcBef>
              <a:buAutoNum type="arabicPeriod" startAt="11"/>
              <a:tabLst>
                <a:tab pos="356870" algn="l"/>
              </a:tabLst>
            </a:pPr>
            <a:r>
              <a:rPr dirty="0" sz="1800" b="1">
                <a:latin typeface="Times New Roman"/>
                <a:cs typeface="Times New Roman"/>
              </a:rPr>
              <a:t>L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200" spc="-5" b="1">
                <a:latin typeface="Times New Roman"/>
                <a:cs typeface="Times New Roman"/>
              </a:rPr>
              <a:t>Landscape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Phong cảnh</a:t>
            </a:r>
            <a:endParaRPr sz="1200">
              <a:latin typeface="Times New Roman"/>
              <a:cs typeface="Times New Roman"/>
            </a:endParaRPr>
          </a:p>
          <a:p>
            <a:pPr marL="12700" marR="130175">
              <a:lnSpc>
                <a:spcPts val="1390"/>
              </a:lnSpc>
              <a:spcBef>
                <a:spcPts val="770"/>
              </a:spcBef>
            </a:pPr>
            <a:r>
              <a:rPr dirty="0" sz="1200">
                <a:latin typeface="Times New Roman"/>
                <a:cs typeface="Times New Roman"/>
              </a:rPr>
              <a:t>Chủ đề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được </a:t>
            </a:r>
            <a:r>
              <a:rPr dirty="0" sz="1200" spc="-5">
                <a:latin typeface="Times New Roman"/>
                <a:cs typeface="Times New Roman"/>
              </a:rPr>
              <a:t>chụp </a:t>
            </a:r>
            <a:r>
              <a:rPr dirty="0" sz="1200" spc="5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phong cảnh hoặc là chế độ </a:t>
            </a:r>
            <a:r>
              <a:rPr dirty="0" sz="1200" spc="-5">
                <a:latin typeface="Times New Roman"/>
                <a:cs typeface="Times New Roman"/>
              </a:rPr>
              <a:t>chụp chọn </a:t>
            </a:r>
            <a:r>
              <a:rPr dirty="0" sz="1200">
                <a:latin typeface="Times New Roman"/>
                <a:cs typeface="Times New Roman"/>
              </a:rPr>
              <a:t>trong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đã được nhà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sản  </a:t>
            </a:r>
            <a:r>
              <a:rPr dirty="0" sz="1200">
                <a:latin typeface="Times New Roman"/>
                <a:cs typeface="Times New Roman"/>
              </a:rPr>
              <a:t>xuất thiết kế </a:t>
            </a:r>
            <a:r>
              <a:rPr dirty="0" sz="1200" spc="-5">
                <a:latin typeface="Times New Roman"/>
                <a:cs typeface="Times New Roman"/>
              </a:rPr>
              <a:t>sẵn </a:t>
            </a:r>
            <a:r>
              <a:rPr dirty="0" sz="1200">
                <a:latin typeface="Times New Roman"/>
                <a:cs typeface="Times New Roman"/>
              </a:rPr>
              <a:t>để </a:t>
            </a:r>
            <a:r>
              <a:rPr dirty="0" sz="1200" spc="-5">
                <a:latin typeface="Times New Roman"/>
                <a:cs typeface="Times New Roman"/>
              </a:rPr>
              <a:t>chụp ảnh </a:t>
            </a:r>
            <a:r>
              <a:rPr dirty="0" sz="1200">
                <a:latin typeface="Times New Roman"/>
                <a:cs typeface="Times New Roman"/>
              </a:rPr>
              <a:t>phong</a:t>
            </a:r>
            <a:r>
              <a:rPr dirty="0" sz="1200" spc="-5">
                <a:latin typeface="Times New Roman"/>
                <a:cs typeface="Times New Roman"/>
              </a:rPr>
              <a:t> cảnh.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200" spc="-5" b="1">
                <a:latin typeface="Times New Roman"/>
                <a:cs typeface="Times New Roman"/>
              </a:rPr>
              <a:t>LCD Monitor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Màn </a:t>
            </a:r>
            <a:r>
              <a:rPr dirty="0" sz="1200" b="1">
                <a:latin typeface="Times New Roman"/>
                <a:cs typeface="Times New Roman"/>
              </a:rPr>
              <a:t>hình</a:t>
            </a:r>
            <a:r>
              <a:rPr dirty="0" sz="1200" spc="-5" b="1">
                <a:latin typeface="Times New Roman"/>
                <a:cs typeface="Times New Roman"/>
              </a:rPr>
              <a:t> LCD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90"/>
              </a:lnSpc>
              <a:spcBef>
                <a:spcPts val="770"/>
              </a:spcBef>
            </a:pPr>
            <a:r>
              <a:rPr dirty="0" sz="1200" spc="-5">
                <a:latin typeface="Times New Roman"/>
                <a:cs typeface="Times New Roman"/>
              </a:rPr>
              <a:t>Màn </a:t>
            </a:r>
            <a:r>
              <a:rPr dirty="0" sz="1200">
                <a:latin typeface="Times New Roman"/>
                <a:cs typeface="Times New Roman"/>
              </a:rPr>
              <a:t>hình </a:t>
            </a:r>
            <a:r>
              <a:rPr dirty="0" sz="1200" spc="-10">
                <a:latin typeface="Times New Roman"/>
                <a:cs typeface="Times New Roman"/>
              </a:rPr>
              <a:t>LCD </a:t>
            </a:r>
            <a:r>
              <a:rPr dirty="0" sz="1200">
                <a:latin typeface="Times New Roman"/>
                <a:cs typeface="Times New Roman"/>
              </a:rPr>
              <a:t>trên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dùng xem ảnh trực </a:t>
            </a:r>
            <a:r>
              <a:rPr dirty="0" sz="1200" spc="-5">
                <a:latin typeface="Times New Roman"/>
                <a:cs typeface="Times New Roman"/>
              </a:rPr>
              <a:t>tiếp (Live-view), </a:t>
            </a:r>
            <a:r>
              <a:rPr dirty="0" sz="1200">
                <a:latin typeface="Times New Roman"/>
                <a:cs typeface="Times New Roman"/>
              </a:rPr>
              <a:t>xem để </a:t>
            </a:r>
            <a:r>
              <a:rPr dirty="0" sz="1200" spc="-5">
                <a:latin typeface="Times New Roman"/>
                <a:cs typeface="Times New Roman"/>
              </a:rPr>
              <a:t>canh </a:t>
            </a:r>
            <a:r>
              <a:rPr dirty="0" sz="1200">
                <a:latin typeface="Times New Roman"/>
                <a:cs typeface="Times New Roman"/>
              </a:rPr>
              <a:t>khung </a:t>
            </a:r>
            <a:r>
              <a:rPr dirty="0" sz="1200" spc="-5">
                <a:latin typeface="Times New Roman"/>
                <a:cs typeface="Times New Roman"/>
              </a:rPr>
              <a:t>chụp, </a:t>
            </a:r>
            <a:r>
              <a:rPr dirty="0" sz="1200">
                <a:latin typeface="Times New Roman"/>
                <a:cs typeface="Times New Roman"/>
              </a:rPr>
              <a:t>hiển  thị </a:t>
            </a:r>
            <a:r>
              <a:rPr dirty="0" sz="1200" spc="-5">
                <a:latin typeface="Times New Roman"/>
                <a:cs typeface="Times New Roman"/>
              </a:rPr>
              <a:t>các </a:t>
            </a:r>
            <a:r>
              <a:rPr dirty="0" sz="1200">
                <a:latin typeface="Times New Roman"/>
                <a:cs typeface="Times New Roman"/>
              </a:rPr>
              <a:t>tính năng </a:t>
            </a:r>
            <a:r>
              <a:rPr dirty="0" sz="1200" spc="-5">
                <a:latin typeface="Times New Roman"/>
                <a:cs typeface="Times New Roman"/>
              </a:rPr>
              <a:t>thiết lập cho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...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200" spc="-5" b="1">
                <a:latin typeface="Times New Roman"/>
                <a:cs typeface="Times New Roman"/>
              </a:rPr>
              <a:t>Live-view shooting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Chụp nhìn hình trực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tiếp</a:t>
            </a:r>
            <a:endParaRPr sz="1200">
              <a:latin typeface="Times New Roman"/>
              <a:cs typeface="Times New Roman"/>
            </a:endParaRPr>
          </a:p>
          <a:p>
            <a:pPr marL="12700" marR="138430">
              <a:lnSpc>
                <a:spcPts val="1390"/>
              </a:lnSpc>
              <a:spcBef>
                <a:spcPts val="770"/>
              </a:spcBef>
            </a:pPr>
            <a:r>
              <a:rPr dirty="0" sz="1200">
                <a:latin typeface="Times New Roman"/>
                <a:cs typeface="Times New Roman"/>
              </a:rPr>
              <a:t>Chế độ </a:t>
            </a:r>
            <a:r>
              <a:rPr dirty="0" sz="1200" spc="-5">
                <a:latin typeface="Times New Roman"/>
                <a:cs typeface="Times New Roman"/>
              </a:rPr>
              <a:t>chụp cho phép </a:t>
            </a:r>
            <a:r>
              <a:rPr dirty="0" sz="1200">
                <a:latin typeface="Times New Roman"/>
                <a:cs typeface="Times New Roman"/>
              </a:rPr>
              <a:t>người </a:t>
            </a:r>
            <a:r>
              <a:rPr dirty="0" sz="1200" spc="-5">
                <a:latin typeface="Times New Roman"/>
                <a:cs typeface="Times New Roman"/>
              </a:rPr>
              <a:t>chụp ngắm </a:t>
            </a:r>
            <a:r>
              <a:rPr dirty="0" sz="1200">
                <a:latin typeface="Times New Roman"/>
                <a:cs typeface="Times New Roman"/>
              </a:rPr>
              <a:t>đối tượng </a:t>
            </a:r>
            <a:r>
              <a:rPr dirty="0" sz="1200" spc="-5">
                <a:latin typeface="Times New Roman"/>
                <a:cs typeface="Times New Roman"/>
              </a:rPr>
              <a:t>trên </a:t>
            </a:r>
            <a:r>
              <a:rPr dirty="0" sz="1200">
                <a:latin typeface="Times New Roman"/>
                <a:cs typeface="Times New Roman"/>
              </a:rPr>
              <a:t>màn hình </a:t>
            </a:r>
            <a:r>
              <a:rPr dirty="0" sz="1200" spc="-10">
                <a:latin typeface="Times New Roman"/>
                <a:cs typeface="Times New Roman"/>
              </a:rPr>
              <a:t>LCD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ngay khi chụp  hay </a:t>
            </a:r>
            <a:r>
              <a:rPr dirty="0" sz="1200" spc="5">
                <a:latin typeface="Times New Roman"/>
                <a:cs typeface="Times New Roman"/>
              </a:rPr>
              <a:t>quay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video.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84090"/>
            <a:ext cx="5950585" cy="4735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Times New Roman"/>
                <a:cs typeface="Times New Roman"/>
              </a:rPr>
              <a:t>12. M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200" spc="-5" b="1">
                <a:latin typeface="Times New Roman"/>
                <a:cs typeface="Times New Roman"/>
              </a:rPr>
              <a:t>Macro lens </a:t>
            </a:r>
            <a:r>
              <a:rPr dirty="0" sz="1200" b="1">
                <a:latin typeface="Times New Roman"/>
                <a:cs typeface="Times New Roman"/>
              </a:rPr>
              <a:t>- Ống kính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macro</a:t>
            </a:r>
            <a:endParaRPr sz="1200">
              <a:latin typeface="Times New Roman"/>
              <a:cs typeface="Times New Roman"/>
            </a:endParaRPr>
          </a:p>
          <a:p>
            <a:pPr marL="12700" marR="151765">
              <a:lnSpc>
                <a:spcPts val="1380"/>
              </a:lnSpc>
              <a:spcBef>
                <a:spcPts val="780"/>
              </a:spcBef>
            </a:pPr>
            <a:r>
              <a:rPr dirty="0" sz="1200" spc="-5">
                <a:latin typeface="Times New Roman"/>
                <a:cs typeface="Times New Roman"/>
              </a:rPr>
              <a:t>Ống </a:t>
            </a:r>
            <a:r>
              <a:rPr dirty="0" sz="1200">
                <a:latin typeface="Times New Roman"/>
                <a:cs typeface="Times New Roman"/>
              </a:rPr>
              <a:t>kính dùng để </a:t>
            </a:r>
            <a:r>
              <a:rPr dirty="0" sz="1200" spc="-5">
                <a:latin typeface="Times New Roman"/>
                <a:cs typeface="Times New Roman"/>
              </a:rPr>
              <a:t>chụp </a:t>
            </a:r>
            <a:r>
              <a:rPr dirty="0" sz="1200">
                <a:latin typeface="Times New Roman"/>
                <a:cs typeface="Times New Roman"/>
              </a:rPr>
              <a:t>cận </a:t>
            </a:r>
            <a:r>
              <a:rPr dirty="0" sz="1200" spc="-5">
                <a:latin typeface="Times New Roman"/>
                <a:cs typeface="Times New Roman"/>
              </a:rPr>
              <a:t>cảnh, có </a:t>
            </a:r>
            <a:r>
              <a:rPr dirty="0" sz="1200">
                <a:latin typeface="Times New Roman"/>
                <a:cs typeface="Times New Roman"/>
              </a:rPr>
              <a:t>khoảng </a:t>
            </a:r>
            <a:r>
              <a:rPr dirty="0" sz="1200" spc="-5">
                <a:latin typeface="Times New Roman"/>
                <a:cs typeface="Times New Roman"/>
              </a:rPr>
              <a:t>cách </a:t>
            </a:r>
            <a:r>
              <a:rPr dirty="0" sz="1200">
                <a:latin typeface="Times New Roman"/>
                <a:cs typeface="Times New Roman"/>
              </a:rPr>
              <a:t>lấy nét tối thiểu </a:t>
            </a:r>
            <a:r>
              <a:rPr dirty="0" sz="1200" spc="-5">
                <a:latin typeface="Times New Roman"/>
                <a:cs typeface="Times New Roman"/>
              </a:rPr>
              <a:t>rất </a:t>
            </a:r>
            <a:r>
              <a:rPr dirty="0" sz="1200">
                <a:latin typeface="Times New Roman"/>
                <a:cs typeface="Times New Roman"/>
              </a:rPr>
              <a:t>ngắn,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thể </a:t>
            </a:r>
            <a:r>
              <a:rPr dirty="0" sz="1200" spc="-5">
                <a:latin typeface="Times New Roman"/>
                <a:cs typeface="Times New Roman"/>
              </a:rPr>
              <a:t>đặt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 </a:t>
            </a:r>
            <a:r>
              <a:rPr dirty="0" sz="1200" spc="-10">
                <a:latin typeface="Times New Roman"/>
                <a:cs typeface="Times New Roman"/>
              </a:rPr>
              <a:t>gần </a:t>
            </a:r>
            <a:r>
              <a:rPr dirty="0" sz="1200">
                <a:latin typeface="Times New Roman"/>
                <a:cs typeface="Times New Roman"/>
              </a:rPr>
              <a:t>đối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tượng.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Manual exposure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Phơi sáng </a:t>
            </a:r>
            <a:r>
              <a:rPr dirty="0" sz="1200" b="1">
                <a:latin typeface="Times New Roman"/>
                <a:cs typeface="Times New Roman"/>
              </a:rPr>
              <a:t>thủ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công</a:t>
            </a:r>
            <a:endParaRPr sz="1200">
              <a:latin typeface="Times New Roman"/>
              <a:cs typeface="Times New Roman"/>
            </a:endParaRPr>
          </a:p>
          <a:p>
            <a:pPr marL="12700" marR="241300">
              <a:lnSpc>
                <a:spcPts val="1380"/>
              </a:lnSpc>
              <a:spcBef>
                <a:spcPts val="780"/>
              </a:spcBef>
            </a:pPr>
            <a:r>
              <a:rPr dirty="0" sz="1200" spc="-5">
                <a:latin typeface="Times New Roman"/>
                <a:cs typeface="Times New Roman"/>
              </a:rPr>
              <a:t>Người </a:t>
            </a:r>
            <a:r>
              <a:rPr dirty="0" sz="1200">
                <a:latin typeface="Times New Roman"/>
                <a:cs typeface="Times New Roman"/>
              </a:rPr>
              <a:t>dùng phải </a:t>
            </a:r>
            <a:r>
              <a:rPr dirty="0" sz="1200" spc="-5">
                <a:latin typeface="Times New Roman"/>
                <a:cs typeface="Times New Roman"/>
              </a:rPr>
              <a:t>hiệu </a:t>
            </a:r>
            <a:r>
              <a:rPr dirty="0" sz="1200">
                <a:latin typeface="Times New Roman"/>
                <a:cs typeface="Times New Roman"/>
              </a:rPr>
              <a:t>chỉnh chủ động </a:t>
            </a:r>
            <a:r>
              <a:rPr dirty="0" sz="1200" spc="-5">
                <a:latin typeface="Times New Roman"/>
                <a:cs typeface="Times New Roman"/>
              </a:rPr>
              <a:t>các </a:t>
            </a:r>
            <a:r>
              <a:rPr dirty="0" sz="1200">
                <a:latin typeface="Times New Roman"/>
                <a:cs typeface="Times New Roman"/>
              </a:rPr>
              <a:t>thông </a:t>
            </a:r>
            <a:r>
              <a:rPr dirty="0" sz="1200" spc="5">
                <a:latin typeface="Times New Roman"/>
                <a:cs typeface="Times New Roman"/>
              </a:rPr>
              <a:t>số </a:t>
            </a:r>
            <a:r>
              <a:rPr dirty="0" sz="1200">
                <a:latin typeface="Times New Roman"/>
                <a:cs typeface="Times New Roman"/>
              </a:rPr>
              <a:t>về </a:t>
            </a:r>
            <a:r>
              <a:rPr dirty="0" sz="1200" spc="-5">
                <a:latin typeface="Times New Roman"/>
                <a:cs typeface="Times New Roman"/>
              </a:rPr>
              <a:t>khẩu </a:t>
            </a:r>
            <a:r>
              <a:rPr dirty="0" sz="1200">
                <a:latin typeface="Times New Roman"/>
                <a:cs typeface="Times New Roman"/>
              </a:rPr>
              <a:t>độ ống kính, tốc độ </a:t>
            </a:r>
            <a:r>
              <a:rPr dirty="0" sz="1200" spc="-5">
                <a:latin typeface="Times New Roman"/>
                <a:cs typeface="Times New Roman"/>
              </a:rPr>
              <a:t>vận hành của  </a:t>
            </a:r>
            <a:r>
              <a:rPr dirty="0" sz="1200">
                <a:latin typeface="Times New Roman"/>
                <a:cs typeface="Times New Roman"/>
              </a:rPr>
              <a:t>màn </a:t>
            </a:r>
            <a:r>
              <a:rPr dirty="0" sz="1200" spc="-5">
                <a:latin typeface="Times New Roman"/>
                <a:cs typeface="Times New Roman"/>
              </a:rPr>
              <a:t>trập, </a:t>
            </a:r>
            <a:r>
              <a:rPr dirty="0" sz="1200">
                <a:latin typeface="Times New Roman"/>
                <a:cs typeface="Times New Roman"/>
              </a:rPr>
              <a:t>độ nhạy sáng ... để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độ phơi sáng phù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hợp.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Manual focus </a:t>
            </a:r>
            <a:r>
              <a:rPr dirty="0" sz="1200" b="1">
                <a:latin typeface="Times New Roman"/>
                <a:cs typeface="Times New Roman"/>
              </a:rPr>
              <a:t>- Lấy </a:t>
            </a:r>
            <a:r>
              <a:rPr dirty="0" sz="1200" spc="-5" b="1">
                <a:latin typeface="Times New Roman"/>
                <a:cs typeface="Times New Roman"/>
              </a:rPr>
              <a:t>nét thủ công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780"/>
              </a:spcBef>
            </a:pPr>
            <a:r>
              <a:rPr dirty="0" sz="1200" spc="-5">
                <a:latin typeface="Times New Roman"/>
                <a:cs typeface="Times New Roman"/>
              </a:rPr>
              <a:t>Người </a:t>
            </a:r>
            <a:r>
              <a:rPr dirty="0" sz="1200">
                <a:latin typeface="Times New Roman"/>
                <a:cs typeface="Times New Roman"/>
              </a:rPr>
              <a:t>chụp </a:t>
            </a:r>
            <a:r>
              <a:rPr dirty="0" sz="1200" spc="-5">
                <a:latin typeface="Times New Roman"/>
                <a:cs typeface="Times New Roman"/>
              </a:rPr>
              <a:t>phải </a:t>
            </a:r>
            <a:r>
              <a:rPr dirty="0" sz="1200" spc="5">
                <a:latin typeface="Times New Roman"/>
                <a:cs typeface="Times New Roman"/>
              </a:rPr>
              <a:t>lấy </a:t>
            </a:r>
            <a:r>
              <a:rPr dirty="0" sz="1200" spc="-5">
                <a:latin typeface="Times New Roman"/>
                <a:cs typeface="Times New Roman"/>
              </a:rPr>
              <a:t>nét bằng cách </a:t>
            </a:r>
            <a:r>
              <a:rPr dirty="0" sz="1200">
                <a:latin typeface="Times New Roman"/>
                <a:cs typeface="Times New Roman"/>
              </a:rPr>
              <a:t>xoay vòng </a:t>
            </a:r>
            <a:r>
              <a:rPr dirty="0" sz="1200" spc="5">
                <a:latin typeface="Times New Roman"/>
                <a:cs typeface="Times New Roman"/>
              </a:rPr>
              <a:t>lấy </a:t>
            </a:r>
            <a:r>
              <a:rPr dirty="0" sz="1200" spc="-5">
                <a:latin typeface="Times New Roman"/>
                <a:cs typeface="Times New Roman"/>
              </a:rPr>
              <a:t>nét trên </a:t>
            </a:r>
            <a:r>
              <a:rPr dirty="0" sz="1200">
                <a:latin typeface="Times New Roman"/>
                <a:cs typeface="Times New Roman"/>
              </a:rPr>
              <a:t>ống kính </a:t>
            </a:r>
            <a:r>
              <a:rPr dirty="0" sz="1200" spc="-5">
                <a:latin typeface="Times New Roman"/>
                <a:cs typeface="Times New Roman"/>
              </a:rPr>
              <a:t>sao cho </a:t>
            </a:r>
            <a:r>
              <a:rPr dirty="0" sz="1200">
                <a:latin typeface="Times New Roman"/>
                <a:cs typeface="Times New Roman"/>
              </a:rPr>
              <a:t>đối tượng </a:t>
            </a:r>
            <a:r>
              <a:rPr dirty="0" sz="1200" spc="-5">
                <a:latin typeface="Times New Roman"/>
                <a:cs typeface="Times New Roman"/>
              </a:rPr>
              <a:t>cần </a:t>
            </a:r>
            <a:r>
              <a:rPr dirty="0" sz="1200" spc="5">
                <a:latin typeface="Times New Roman"/>
                <a:cs typeface="Times New Roman"/>
              </a:rPr>
              <a:t>lấy </a:t>
            </a:r>
            <a:r>
              <a:rPr dirty="0" sz="1200" spc="-5">
                <a:latin typeface="Times New Roman"/>
                <a:cs typeface="Times New Roman"/>
              </a:rPr>
              <a:t>nét  nằm </a:t>
            </a:r>
            <a:r>
              <a:rPr dirty="0" sz="1200">
                <a:latin typeface="Times New Roman"/>
                <a:cs typeface="Times New Roman"/>
              </a:rPr>
              <a:t>trong vùng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rõ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nét.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Maximum </a:t>
            </a:r>
            <a:r>
              <a:rPr dirty="0" sz="1200" b="1">
                <a:latin typeface="Times New Roman"/>
                <a:cs typeface="Times New Roman"/>
              </a:rPr>
              <a:t>aperture / Maximum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f-number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200" spc="-5">
                <a:latin typeface="Times New Roman"/>
                <a:cs typeface="Times New Roman"/>
              </a:rPr>
              <a:t>Khẩu </a:t>
            </a:r>
            <a:r>
              <a:rPr dirty="0" sz="1200">
                <a:latin typeface="Times New Roman"/>
                <a:cs typeface="Times New Roman"/>
              </a:rPr>
              <a:t>độ ống kính lớn </a:t>
            </a:r>
            <a:r>
              <a:rPr dirty="0" sz="1200" spc="-5">
                <a:latin typeface="Times New Roman"/>
                <a:cs typeface="Times New Roman"/>
              </a:rPr>
              <a:t>nhất, hiển </a:t>
            </a:r>
            <a:r>
              <a:rPr dirty="0" sz="1200">
                <a:latin typeface="Times New Roman"/>
                <a:cs typeface="Times New Roman"/>
              </a:rPr>
              <a:t>thị dưới </a:t>
            </a:r>
            <a:r>
              <a:rPr dirty="0" sz="1200" spc="-5">
                <a:latin typeface="Times New Roman"/>
                <a:cs typeface="Times New Roman"/>
              </a:rPr>
              <a:t>dạng số </a:t>
            </a:r>
            <a:r>
              <a:rPr dirty="0" sz="1200">
                <a:latin typeface="Times New Roman"/>
                <a:cs typeface="Times New Roman"/>
              </a:rPr>
              <a:t>chẳng </a:t>
            </a:r>
            <a:r>
              <a:rPr dirty="0" sz="1200" spc="-5">
                <a:latin typeface="Times New Roman"/>
                <a:cs typeface="Times New Roman"/>
              </a:rPr>
              <a:t>hạn </a:t>
            </a:r>
            <a:r>
              <a:rPr dirty="0" sz="1200">
                <a:latin typeface="Times New Roman"/>
                <a:cs typeface="Times New Roman"/>
              </a:rPr>
              <a:t>như 1:1.4 hoặc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f/1.4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200" spc="-5" b="1">
                <a:latin typeface="Times New Roman"/>
                <a:cs typeface="Times New Roman"/>
              </a:rPr>
              <a:t>Metering mode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Chế </a:t>
            </a:r>
            <a:r>
              <a:rPr dirty="0" sz="1200" spc="5" b="1">
                <a:latin typeface="Times New Roman"/>
                <a:cs typeface="Times New Roman"/>
              </a:rPr>
              <a:t>độ </a:t>
            </a:r>
            <a:r>
              <a:rPr dirty="0" sz="1200" b="1">
                <a:latin typeface="Times New Roman"/>
                <a:cs typeface="Times New Roman"/>
              </a:rPr>
              <a:t>đo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sáng</a:t>
            </a:r>
            <a:endParaRPr sz="1200">
              <a:latin typeface="Times New Roman"/>
              <a:cs typeface="Times New Roman"/>
            </a:endParaRPr>
          </a:p>
          <a:p>
            <a:pPr marL="12700" marR="119380">
              <a:lnSpc>
                <a:spcPts val="1380"/>
              </a:lnSpc>
              <a:spcBef>
                <a:spcPts val="780"/>
              </a:spcBef>
            </a:pPr>
            <a:r>
              <a:rPr dirty="0" sz="1200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có </a:t>
            </a:r>
            <a:r>
              <a:rPr dirty="0" sz="1200" spc="5">
                <a:latin typeface="Times New Roman"/>
                <a:cs typeface="Times New Roman"/>
              </a:rPr>
              <a:t>hệ </a:t>
            </a:r>
            <a:r>
              <a:rPr dirty="0" sz="1200">
                <a:latin typeface="Times New Roman"/>
                <a:cs typeface="Times New Roman"/>
              </a:rPr>
              <a:t>thống đo độ </a:t>
            </a:r>
            <a:r>
              <a:rPr dirty="0" sz="1200" spc="-5">
                <a:latin typeface="Times New Roman"/>
                <a:cs typeface="Times New Roman"/>
              </a:rPr>
              <a:t>sáng của </a:t>
            </a:r>
            <a:r>
              <a:rPr dirty="0" sz="1200">
                <a:latin typeface="Times New Roman"/>
                <a:cs typeface="Times New Roman"/>
              </a:rPr>
              <a:t>cảnh </a:t>
            </a:r>
            <a:r>
              <a:rPr dirty="0" sz="1200" spc="-5">
                <a:latin typeface="Times New Roman"/>
                <a:cs typeface="Times New Roman"/>
              </a:rPr>
              <a:t>chụp </a:t>
            </a:r>
            <a:r>
              <a:rPr dirty="0" sz="1200" spc="5">
                <a:latin typeface="Times New Roman"/>
                <a:cs typeface="Times New Roman"/>
              </a:rPr>
              <a:t>để </a:t>
            </a:r>
            <a:r>
              <a:rPr dirty="0" sz="1200">
                <a:latin typeface="Times New Roman"/>
                <a:cs typeface="Times New Roman"/>
              </a:rPr>
              <a:t>từ đó xác định trị </a:t>
            </a:r>
            <a:r>
              <a:rPr dirty="0" sz="1200" spc="-5">
                <a:latin typeface="Times New Roman"/>
                <a:cs typeface="Times New Roman"/>
              </a:rPr>
              <a:t>số </a:t>
            </a:r>
            <a:r>
              <a:rPr dirty="0" sz="1200">
                <a:latin typeface="Times New Roman"/>
                <a:cs typeface="Times New Roman"/>
              </a:rPr>
              <a:t>phơi </a:t>
            </a:r>
            <a:r>
              <a:rPr dirty="0" sz="1200" spc="-5">
                <a:latin typeface="Times New Roman"/>
                <a:cs typeface="Times New Roman"/>
              </a:rPr>
              <a:t>sáng. </a:t>
            </a:r>
            <a:r>
              <a:rPr dirty="0" sz="1200">
                <a:latin typeface="Times New Roman"/>
                <a:cs typeface="Times New Roman"/>
              </a:rPr>
              <a:t>Có các </a:t>
            </a:r>
            <a:r>
              <a:rPr dirty="0" sz="1200" spc="5">
                <a:latin typeface="Times New Roman"/>
                <a:cs typeface="Times New Roman"/>
              </a:rPr>
              <a:t>tuỳ  </a:t>
            </a:r>
            <a:r>
              <a:rPr dirty="0" sz="1200" spc="-5">
                <a:latin typeface="Times New Roman"/>
                <a:cs typeface="Times New Roman"/>
              </a:rPr>
              <a:t>chọn chế </a:t>
            </a:r>
            <a:r>
              <a:rPr dirty="0" sz="1200">
                <a:latin typeface="Times New Roman"/>
                <a:cs typeface="Times New Roman"/>
              </a:rPr>
              <a:t>độ đo sáng tuỳ thuộc </a:t>
            </a:r>
            <a:r>
              <a:rPr dirty="0" sz="1200" spc="-5">
                <a:latin typeface="Times New Roman"/>
                <a:cs typeface="Times New Roman"/>
              </a:rPr>
              <a:t>vào </a:t>
            </a:r>
            <a:r>
              <a:rPr dirty="0" sz="1200">
                <a:latin typeface="Times New Roman"/>
                <a:cs typeface="Times New Roman"/>
              </a:rPr>
              <a:t>các cảnh </a:t>
            </a:r>
            <a:r>
              <a:rPr dirty="0" sz="1200" spc="-5">
                <a:latin typeface="Times New Roman"/>
                <a:cs typeface="Times New Roman"/>
              </a:rPr>
              <a:t>chụp khác nhau, </a:t>
            </a:r>
            <a:r>
              <a:rPr dirty="0" sz="1200">
                <a:latin typeface="Times New Roman"/>
                <a:cs typeface="Times New Roman"/>
              </a:rPr>
              <a:t>như đo sáng ma </a:t>
            </a:r>
            <a:r>
              <a:rPr dirty="0" sz="1200" spc="-5">
                <a:latin typeface="Times New Roman"/>
                <a:cs typeface="Times New Roman"/>
              </a:rPr>
              <a:t>trận, </a:t>
            </a:r>
            <a:r>
              <a:rPr dirty="0" sz="1200">
                <a:latin typeface="Times New Roman"/>
                <a:cs typeface="Times New Roman"/>
              </a:rPr>
              <a:t>đo sáng một  </a:t>
            </a:r>
            <a:r>
              <a:rPr dirty="0" sz="1200" spc="-5">
                <a:latin typeface="Times New Roman"/>
                <a:cs typeface="Times New Roman"/>
              </a:rPr>
              <a:t>vùng, </a:t>
            </a:r>
            <a:r>
              <a:rPr dirty="0" sz="1200">
                <a:latin typeface="Times New Roman"/>
                <a:cs typeface="Times New Roman"/>
              </a:rPr>
              <a:t>đo sáng trung tâm, đo </a:t>
            </a:r>
            <a:r>
              <a:rPr dirty="0" sz="1200" spc="-5">
                <a:latin typeface="Times New Roman"/>
                <a:cs typeface="Times New Roman"/>
              </a:rPr>
              <a:t>sáng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điểm.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Monochrome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Đơn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sắc</a:t>
            </a:r>
            <a:endParaRPr sz="1200">
              <a:latin typeface="Times New Roman"/>
              <a:cs typeface="Times New Roman"/>
            </a:endParaRPr>
          </a:p>
          <a:p>
            <a:pPr marL="12700" marR="241300">
              <a:lnSpc>
                <a:spcPts val="1380"/>
              </a:lnSpc>
              <a:spcBef>
                <a:spcPts val="780"/>
              </a:spcBef>
            </a:pPr>
            <a:r>
              <a:rPr dirty="0" sz="1200">
                <a:latin typeface="Times New Roman"/>
                <a:cs typeface="Times New Roman"/>
              </a:rPr>
              <a:t>Tuỳ </a:t>
            </a:r>
            <a:r>
              <a:rPr dirty="0" sz="1200" spc="-5">
                <a:latin typeface="Times New Roman"/>
                <a:cs typeface="Times New Roman"/>
              </a:rPr>
              <a:t>chọn chế </a:t>
            </a:r>
            <a:r>
              <a:rPr dirty="0" sz="1200">
                <a:latin typeface="Times New Roman"/>
                <a:cs typeface="Times New Roman"/>
              </a:rPr>
              <a:t>độ </a:t>
            </a:r>
            <a:r>
              <a:rPr dirty="0" sz="1200" spc="-5">
                <a:latin typeface="Times New Roman"/>
                <a:cs typeface="Times New Roman"/>
              </a:rPr>
              <a:t>chụp </a:t>
            </a:r>
            <a:r>
              <a:rPr dirty="0" sz="1200">
                <a:latin typeface="Times New Roman"/>
                <a:cs typeface="Times New Roman"/>
              </a:rPr>
              <a:t>ảnh </a:t>
            </a:r>
            <a:r>
              <a:rPr dirty="0" sz="1200" spc="-5">
                <a:latin typeface="Times New Roman"/>
                <a:cs typeface="Times New Roman"/>
              </a:rPr>
              <a:t>đen </a:t>
            </a:r>
            <a:r>
              <a:rPr dirty="0" sz="1200">
                <a:latin typeface="Times New Roman"/>
                <a:cs typeface="Times New Roman"/>
              </a:rPr>
              <a:t>trắng trong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>
                <a:latin typeface="Times New Roman"/>
                <a:cs typeface="Times New Roman"/>
              </a:rPr>
              <a:t>ảnh, tập </a:t>
            </a:r>
            <a:r>
              <a:rPr dirty="0" sz="1200" spc="-5">
                <a:latin typeface="Times New Roman"/>
                <a:cs typeface="Times New Roman"/>
              </a:rPr>
              <a:t>trung </a:t>
            </a:r>
            <a:r>
              <a:rPr dirty="0" sz="1200">
                <a:latin typeface="Times New Roman"/>
                <a:cs typeface="Times New Roman"/>
              </a:rPr>
              <a:t>vào hình </a:t>
            </a:r>
            <a:r>
              <a:rPr dirty="0" sz="1200" spc="-5">
                <a:latin typeface="Times New Roman"/>
                <a:cs typeface="Times New Roman"/>
              </a:rPr>
              <a:t>dáng, </a:t>
            </a:r>
            <a:r>
              <a:rPr dirty="0" sz="1200">
                <a:latin typeface="Times New Roman"/>
                <a:cs typeface="Times New Roman"/>
              </a:rPr>
              <a:t>tương </a:t>
            </a:r>
            <a:r>
              <a:rPr dirty="0" sz="1200" spc="-5">
                <a:latin typeface="Times New Roman"/>
                <a:cs typeface="Times New Roman"/>
              </a:rPr>
              <a:t>phản ánh  sáng giữa </a:t>
            </a:r>
            <a:r>
              <a:rPr dirty="0" sz="1200">
                <a:latin typeface="Times New Roman"/>
                <a:cs typeface="Times New Roman"/>
              </a:rPr>
              <a:t>các vùng sáng tối </a:t>
            </a:r>
            <a:r>
              <a:rPr dirty="0" sz="1200" spc="-5">
                <a:latin typeface="Times New Roman"/>
                <a:cs typeface="Times New Roman"/>
              </a:rPr>
              <a:t>của </a:t>
            </a:r>
            <a:r>
              <a:rPr dirty="0" sz="1200">
                <a:latin typeface="Times New Roman"/>
                <a:cs typeface="Times New Roman"/>
              </a:rPr>
              <a:t>đối tượng được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chụp.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4400" y="914400"/>
            <a:ext cx="6188709" cy="32404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25753"/>
            <a:ext cx="5935345" cy="8192134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1200" spc="-5" b="1">
                <a:latin typeface="Times New Roman"/>
                <a:cs typeface="Times New Roman"/>
              </a:rPr>
              <a:t>Movie </a:t>
            </a:r>
            <a:r>
              <a:rPr dirty="0" sz="1200" b="1">
                <a:latin typeface="Times New Roman"/>
                <a:cs typeface="Times New Roman"/>
              </a:rPr>
              <a:t>shooting - Quay</a:t>
            </a:r>
            <a:r>
              <a:rPr dirty="0" sz="1200" spc="-5" b="1">
                <a:latin typeface="Times New Roman"/>
                <a:cs typeface="Times New Roman"/>
              </a:rPr>
              <a:t> phim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200">
                <a:latin typeface="Times New Roman"/>
                <a:cs typeface="Times New Roman"/>
              </a:rPr>
              <a:t>Tuỳ </a:t>
            </a:r>
            <a:r>
              <a:rPr dirty="0" sz="1200" spc="-5">
                <a:latin typeface="Times New Roman"/>
                <a:cs typeface="Times New Roman"/>
              </a:rPr>
              <a:t>chọn </a:t>
            </a:r>
            <a:r>
              <a:rPr dirty="0" sz="1200">
                <a:latin typeface="Times New Roman"/>
                <a:cs typeface="Times New Roman"/>
              </a:rPr>
              <a:t>quay phim </a:t>
            </a:r>
            <a:r>
              <a:rPr dirty="0" sz="1200" spc="-5">
                <a:latin typeface="Times New Roman"/>
                <a:cs typeface="Times New Roman"/>
              </a:rPr>
              <a:t>trên </a:t>
            </a:r>
            <a:r>
              <a:rPr dirty="0" sz="1200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số.</a:t>
            </a:r>
            <a:endParaRPr sz="1200">
              <a:latin typeface="Times New Roman"/>
              <a:cs typeface="Times New Roman"/>
            </a:endParaRPr>
          </a:p>
          <a:p>
            <a:pPr marL="356235" indent="-343535">
              <a:lnSpc>
                <a:spcPct val="100000"/>
              </a:lnSpc>
              <a:spcBef>
                <a:spcPts val="1130"/>
              </a:spcBef>
              <a:buAutoNum type="arabicPeriod" startAt="13"/>
              <a:tabLst>
                <a:tab pos="35687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N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200" spc="-5" b="1">
                <a:latin typeface="Times New Roman"/>
                <a:cs typeface="Times New Roman"/>
              </a:rPr>
              <a:t>Neutral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Trung hoà</a:t>
            </a:r>
            <a:endParaRPr sz="1200">
              <a:latin typeface="Times New Roman"/>
              <a:cs typeface="Times New Roman"/>
            </a:endParaRPr>
          </a:p>
          <a:p>
            <a:pPr marL="12700" marR="125730">
              <a:lnSpc>
                <a:spcPts val="1380"/>
              </a:lnSpc>
              <a:spcBef>
                <a:spcPts val="780"/>
              </a:spcBef>
            </a:pPr>
            <a:r>
              <a:rPr dirty="0" sz="1200">
                <a:latin typeface="Times New Roman"/>
                <a:cs typeface="Times New Roman"/>
              </a:rPr>
              <a:t>Tuỳ </a:t>
            </a:r>
            <a:r>
              <a:rPr dirty="0" sz="1200" spc="-5">
                <a:latin typeface="Times New Roman"/>
                <a:cs typeface="Times New Roman"/>
              </a:rPr>
              <a:t>chọn </a:t>
            </a:r>
            <a:r>
              <a:rPr dirty="0" sz="1200" spc="5">
                <a:latin typeface="Times New Roman"/>
                <a:cs typeface="Times New Roman"/>
              </a:rPr>
              <a:t>này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độ bão hoà màu, độ tương phản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và </a:t>
            </a:r>
            <a:r>
              <a:rPr dirty="0" sz="1200" spc="-5">
                <a:latin typeface="Times New Roman"/>
                <a:cs typeface="Times New Roman"/>
              </a:rPr>
              <a:t>chi </a:t>
            </a:r>
            <a:r>
              <a:rPr dirty="0" sz="1200">
                <a:latin typeface="Times New Roman"/>
                <a:cs typeface="Times New Roman"/>
              </a:rPr>
              <a:t>tiết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vừa phải, dành </a:t>
            </a:r>
            <a:r>
              <a:rPr dirty="0" sz="1200" spc="-5">
                <a:latin typeface="Times New Roman"/>
                <a:cs typeface="Times New Roman"/>
              </a:rPr>
              <a:t>nhiều phần  cho </a:t>
            </a:r>
            <a:r>
              <a:rPr dirty="0" sz="1200">
                <a:latin typeface="Times New Roman"/>
                <a:cs typeface="Times New Roman"/>
              </a:rPr>
              <a:t>việc </a:t>
            </a:r>
            <a:r>
              <a:rPr dirty="0" sz="1200" spc="-5">
                <a:latin typeface="Times New Roman"/>
                <a:cs typeface="Times New Roman"/>
              </a:rPr>
              <a:t>chỉnh </a:t>
            </a:r>
            <a:r>
              <a:rPr dirty="0" sz="1200">
                <a:latin typeface="Times New Roman"/>
                <a:cs typeface="Times New Roman"/>
              </a:rPr>
              <a:t>sửa </a:t>
            </a:r>
            <a:r>
              <a:rPr dirty="0" sz="1200" spc="-5">
                <a:latin typeface="Times New Roman"/>
                <a:cs typeface="Times New Roman"/>
              </a:rPr>
              <a:t>hậu </a:t>
            </a:r>
            <a:r>
              <a:rPr dirty="0" sz="1200" spc="5">
                <a:latin typeface="Times New Roman"/>
                <a:cs typeface="Times New Roman"/>
              </a:rPr>
              <a:t>kỳ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hơn.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Noise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Nhiễu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hạt</a:t>
            </a:r>
            <a:endParaRPr sz="1200">
              <a:latin typeface="Times New Roman"/>
              <a:cs typeface="Times New Roman"/>
            </a:endParaRPr>
          </a:p>
          <a:p>
            <a:pPr marL="12700" marR="118110">
              <a:lnSpc>
                <a:spcPts val="1380"/>
              </a:lnSpc>
              <a:spcBef>
                <a:spcPts val="780"/>
              </a:spcBef>
            </a:pPr>
            <a:r>
              <a:rPr dirty="0" sz="1200">
                <a:latin typeface="Times New Roman"/>
                <a:cs typeface="Times New Roman"/>
              </a:rPr>
              <a:t>Tình </a:t>
            </a:r>
            <a:r>
              <a:rPr dirty="0" sz="1200" spc="-5">
                <a:latin typeface="Times New Roman"/>
                <a:cs typeface="Times New Roman"/>
              </a:rPr>
              <a:t>trạng </a:t>
            </a:r>
            <a:r>
              <a:rPr dirty="0" sz="1200">
                <a:latin typeface="Times New Roman"/>
                <a:cs typeface="Times New Roman"/>
              </a:rPr>
              <a:t>hạt thô xuất </a:t>
            </a:r>
            <a:r>
              <a:rPr dirty="0" sz="1200" spc="-5">
                <a:latin typeface="Times New Roman"/>
                <a:cs typeface="Times New Roman"/>
              </a:rPr>
              <a:t>hiện trên ảnh có chất </a:t>
            </a:r>
            <a:r>
              <a:rPr dirty="0" sz="1200">
                <a:latin typeface="Times New Roman"/>
                <a:cs typeface="Times New Roman"/>
              </a:rPr>
              <a:t>lượng thấp, thường do </a:t>
            </a:r>
            <a:r>
              <a:rPr dirty="0" sz="1200" spc="-5">
                <a:latin typeface="Times New Roman"/>
                <a:cs typeface="Times New Roman"/>
              </a:rPr>
              <a:t>chụp </a:t>
            </a:r>
            <a:r>
              <a:rPr dirty="0" sz="1200">
                <a:latin typeface="Times New Roman"/>
                <a:cs typeface="Times New Roman"/>
              </a:rPr>
              <a:t>trong </a:t>
            </a:r>
            <a:r>
              <a:rPr dirty="0" sz="1200" spc="-5">
                <a:latin typeface="Times New Roman"/>
                <a:cs typeface="Times New Roman"/>
              </a:rPr>
              <a:t>hoàn cảnh thiếu  sáng </a:t>
            </a:r>
            <a:r>
              <a:rPr dirty="0" sz="1200" spc="5">
                <a:latin typeface="Times New Roman"/>
                <a:cs typeface="Times New Roman"/>
              </a:rPr>
              <a:t>và </a:t>
            </a:r>
            <a:r>
              <a:rPr dirty="0" sz="1200">
                <a:latin typeface="Times New Roman"/>
                <a:cs typeface="Times New Roman"/>
              </a:rPr>
              <a:t>với độ </a:t>
            </a:r>
            <a:r>
              <a:rPr dirty="0" sz="1200" spc="5">
                <a:latin typeface="Times New Roman"/>
                <a:cs typeface="Times New Roman"/>
              </a:rPr>
              <a:t>nhạy </a:t>
            </a:r>
            <a:r>
              <a:rPr dirty="0" sz="1200">
                <a:latin typeface="Times New Roman"/>
                <a:cs typeface="Times New Roman"/>
              </a:rPr>
              <a:t>sáng </a:t>
            </a:r>
            <a:r>
              <a:rPr dirty="0" sz="1200" spc="-10">
                <a:latin typeface="Times New Roman"/>
                <a:cs typeface="Times New Roman"/>
              </a:rPr>
              <a:t>ISO </a:t>
            </a:r>
            <a:r>
              <a:rPr dirty="0" sz="1200">
                <a:latin typeface="Times New Roman"/>
                <a:cs typeface="Times New Roman"/>
              </a:rPr>
              <a:t>quá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cao.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5"/>
              </a:spcBef>
            </a:pPr>
            <a:r>
              <a:rPr dirty="0" sz="1200" spc="-5" b="1">
                <a:latin typeface="Times New Roman"/>
                <a:cs typeface="Times New Roman"/>
              </a:rPr>
              <a:t>Normal lens </a:t>
            </a:r>
            <a:r>
              <a:rPr dirty="0" sz="1200" b="1">
                <a:latin typeface="Times New Roman"/>
                <a:cs typeface="Times New Roman"/>
              </a:rPr>
              <a:t>- Ống kính </a:t>
            </a:r>
            <a:r>
              <a:rPr dirty="0" sz="1200" spc="-5" b="1">
                <a:latin typeface="Times New Roman"/>
                <a:cs typeface="Times New Roman"/>
              </a:rPr>
              <a:t>trung </a:t>
            </a:r>
            <a:r>
              <a:rPr dirty="0" sz="1200" b="1">
                <a:latin typeface="Times New Roman"/>
                <a:cs typeface="Times New Roman"/>
              </a:rPr>
              <a:t>bình</a:t>
            </a:r>
            <a:endParaRPr sz="1200">
              <a:latin typeface="Times New Roman"/>
              <a:cs typeface="Times New Roman"/>
            </a:endParaRPr>
          </a:p>
          <a:p>
            <a:pPr marL="12700" marR="102235">
              <a:lnSpc>
                <a:spcPts val="1380"/>
              </a:lnSpc>
              <a:spcBef>
                <a:spcPts val="780"/>
              </a:spcBef>
            </a:pPr>
            <a:r>
              <a:rPr dirty="0" sz="1200" spc="-5">
                <a:latin typeface="Times New Roman"/>
                <a:cs typeface="Times New Roman"/>
              </a:rPr>
              <a:t>Với </a:t>
            </a:r>
            <a:r>
              <a:rPr dirty="0" sz="1200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SLR </a:t>
            </a:r>
            <a:r>
              <a:rPr dirty="0" sz="1200" spc="10">
                <a:latin typeface="Times New Roman"/>
                <a:cs typeface="Times New Roman"/>
              </a:rPr>
              <a:t>kỹ </a:t>
            </a:r>
            <a:r>
              <a:rPr dirty="0" sz="1200">
                <a:latin typeface="Times New Roman"/>
                <a:cs typeface="Times New Roman"/>
              </a:rPr>
              <a:t>thuật </a:t>
            </a:r>
            <a:r>
              <a:rPr dirty="0" sz="1200" spc="-5">
                <a:latin typeface="Times New Roman"/>
                <a:cs typeface="Times New Roman"/>
              </a:rPr>
              <a:t>số cảm biến </a:t>
            </a:r>
            <a:r>
              <a:rPr dirty="0" sz="1200">
                <a:latin typeface="Times New Roman"/>
                <a:cs typeface="Times New Roman"/>
              </a:rPr>
              <a:t>full - frame, ống kính </a:t>
            </a:r>
            <a:r>
              <a:rPr dirty="0" sz="1200" spc="-5">
                <a:latin typeface="Times New Roman"/>
                <a:cs typeface="Times New Roman"/>
              </a:rPr>
              <a:t>có tiêu cự </a:t>
            </a:r>
            <a:r>
              <a:rPr dirty="0" sz="1200">
                <a:latin typeface="Times New Roman"/>
                <a:cs typeface="Times New Roman"/>
              </a:rPr>
              <a:t>50mm được </a:t>
            </a:r>
            <a:r>
              <a:rPr dirty="0" sz="1200" spc="-5">
                <a:latin typeface="Times New Roman"/>
                <a:cs typeface="Times New Roman"/>
              </a:rPr>
              <a:t>gọi </a:t>
            </a:r>
            <a:r>
              <a:rPr dirty="0" sz="1200">
                <a:latin typeface="Times New Roman"/>
                <a:cs typeface="Times New Roman"/>
              </a:rPr>
              <a:t>là ống  kính trung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bình.</a:t>
            </a:r>
            <a:endParaRPr sz="1200">
              <a:latin typeface="Times New Roman"/>
              <a:cs typeface="Times New Roman"/>
            </a:endParaRPr>
          </a:p>
          <a:p>
            <a:pPr marL="356235" indent="-343535">
              <a:lnSpc>
                <a:spcPct val="100000"/>
              </a:lnSpc>
              <a:spcBef>
                <a:spcPts val="1100"/>
              </a:spcBef>
              <a:buAutoNum type="arabicPeriod" startAt="14"/>
              <a:tabLst>
                <a:tab pos="356870" algn="l"/>
              </a:tabLst>
            </a:pPr>
            <a:r>
              <a:rPr dirty="0" sz="1800" b="1">
                <a:latin typeface="Times New Roman"/>
                <a:cs typeface="Times New Roman"/>
              </a:rPr>
              <a:t>O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200" b="1">
                <a:latin typeface="Times New Roman"/>
                <a:cs typeface="Times New Roman"/>
              </a:rPr>
              <a:t>One - </a:t>
            </a:r>
            <a:r>
              <a:rPr dirty="0" sz="1200" spc="-5" b="1">
                <a:latin typeface="Times New Roman"/>
                <a:cs typeface="Times New Roman"/>
              </a:rPr>
              <a:t>shot autofocus </a:t>
            </a:r>
            <a:r>
              <a:rPr dirty="0" sz="1200" b="1">
                <a:latin typeface="Times New Roman"/>
                <a:cs typeface="Times New Roman"/>
              </a:rPr>
              <a:t>- Lấy </a:t>
            </a:r>
            <a:r>
              <a:rPr dirty="0" sz="1200" spc="-5" b="1">
                <a:latin typeface="Times New Roman"/>
                <a:cs typeface="Times New Roman"/>
              </a:rPr>
              <a:t>nét tự </a:t>
            </a:r>
            <a:r>
              <a:rPr dirty="0" sz="1200" b="1">
                <a:latin typeface="Times New Roman"/>
                <a:cs typeface="Times New Roman"/>
              </a:rPr>
              <a:t>động </a:t>
            </a:r>
            <a:r>
              <a:rPr dirty="0" sz="1200" spc="-10" b="1">
                <a:latin typeface="Times New Roman"/>
                <a:cs typeface="Times New Roman"/>
              </a:rPr>
              <a:t>một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lần</a:t>
            </a:r>
            <a:endParaRPr sz="1200">
              <a:latin typeface="Times New Roman"/>
              <a:cs typeface="Times New Roman"/>
            </a:endParaRPr>
          </a:p>
          <a:p>
            <a:pPr marL="12700" marR="27940">
              <a:lnSpc>
                <a:spcPts val="1380"/>
              </a:lnSpc>
              <a:spcBef>
                <a:spcPts val="780"/>
              </a:spcBef>
            </a:pPr>
            <a:r>
              <a:rPr dirty="0" sz="1200">
                <a:latin typeface="Times New Roman"/>
                <a:cs typeface="Times New Roman"/>
              </a:rPr>
              <a:t>Chế độ lấy nét tự động cố định </a:t>
            </a:r>
            <a:r>
              <a:rPr dirty="0" sz="1200" spc="-5">
                <a:latin typeface="Times New Roman"/>
                <a:cs typeface="Times New Roman"/>
              </a:rPr>
              <a:t>chỉ </a:t>
            </a:r>
            <a:r>
              <a:rPr dirty="0" sz="1200">
                <a:latin typeface="Times New Roman"/>
                <a:cs typeface="Times New Roman"/>
              </a:rPr>
              <a:t>một tiêu </a:t>
            </a:r>
            <a:r>
              <a:rPr dirty="0" sz="1200" spc="-5">
                <a:latin typeface="Times New Roman"/>
                <a:cs typeface="Times New Roman"/>
              </a:rPr>
              <a:t>điểm </a:t>
            </a:r>
            <a:r>
              <a:rPr dirty="0" sz="1200">
                <a:latin typeface="Times New Roman"/>
                <a:cs typeface="Times New Roman"/>
              </a:rPr>
              <a:t>khi bấm nhẹ nút chụp (nửa </a:t>
            </a:r>
            <a:r>
              <a:rPr dirty="0" sz="1200" spc="-5">
                <a:latin typeface="Times New Roman"/>
                <a:cs typeface="Times New Roman"/>
              </a:rPr>
              <a:t>cò), </a:t>
            </a:r>
            <a:r>
              <a:rPr dirty="0" sz="1200">
                <a:latin typeface="Times New Roman"/>
                <a:cs typeface="Times New Roman"/>
              </a:rPr>
              <a:t>không </a:t>
            </a:r>
            <a:r>
              <a:rPr dirty="0" sz="1200" spc="5">
                <a:latin typeface="Times New Roman"/>
                <a:cs typeface="Times New Roman"/>
              </a:rPr>
              <a:t>thay</a:t>
            </a:r>
            <a:r>
              <a:rPr dirty="0" sz="1200" spc="-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đổi  </a:t>
            </a:r>
            <a:r>
              <a:rPr dirty="0" sz="1200" spc="-5">
                <a:latin typeface="Times New Roman"/>
                <a:cs typeface="Times New Roman"/>
              </a:rPr>
              <a:t>tiêu </a:t>
            </a:r>
            <a:r>
              <a:rPr dirty="0" sz="1200">
                <a:latin typeface="Times New Roman"/>
                <a:cs typeface="Times New Roman"/>
              </a:rPr>
              <a:t>điểm lấy nét khi đối tượng di </a:t>
            </a:r>
            <a:r>
              <a:rPr dirty="0" sz="1200" spc="-5">
                <a:latin typeface="Times New Roman"/>
                <a:cs typeface="Times New Roman"/>
              </a:rPr>
              <a:t>chuyển </a:t>
            </a:r>
            <a:r>
              <a:rPr dirty="0" sz="1200">
                <a:latin typeface="Times New Roman"/>
                <a:cs typeface="Times New Roman"/>
              </a:rPr>
              <a:t>như kiểu lấy nét liên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tục.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b="1">
                <a:latin typeface="Times New Roman"/>
                <a:cs typeface="Times New Roman"/>
              </a:rPr>
              <a:t>Over - </a:t>
            </a:r>
            <a:r>
              <a:rPr dirty="0" sz="1200" spc="-5" b="1">
                <a:latin typeface="Times New Roman"/>
                <a:cs typeface="Times New Roman"/>
              </a:rPr>
              <a:t>exposure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Dư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sáng</a:t>
            </a:r>
            <a:endParaRPr sz="1200">
              <a:latin typeface="Times New Roman"/>
              <a:cs typeface="Times New Roman"/>
            </a:endParaRPr>
          </a:p>
          <a:p>
            <a:pPr marL="12700" marR="128905">
              <a:lnSpc>
                <a:spcPts val="1380"/>
              </a:lnSpc>
              <a:spcBef>
                <a:spcPts val="780"/>
              </a:spcBef>
            </a:pPr>
            <a:r>
              <a:rPr dirty="0" sz="1200">
                <a:latin typeface="Times New Roman"/>
                <a:cs typeface="Times New Roman"/>
              </a:rPr>
              <a:t>Tình </a:t>
            </a:r>
            <a:r>
              <a:rPr dirty="0" sz="1200" spc="-5">
                <a:latin typeface="Times New Roman"/>
                <a:cs typeface="Times New Roman"/>
              </a:rPr>
              <a:t>trạng ảnh </a:t>
            </a:r>
            <a:r>
              <a:rPr dirty="0" sz="1200">
                <a:latin typeface="Times New Roman"/>
                <a:cs typeface="Times New Roman"/>
              </a:rPr>
              <a:t>sáng hơn </a:t>
            </a:r>
            <a:r>
              <a:rPr dirty="0" sz="1200" spc="-5">
                <a:latin typeface="Times New Roman"/>
                <a:cs typeface="Times New Roman"/>
              </a:rPr>
              <a:t>cảnh </a:t>
            </a:r>
            <a:r>
              <a:rPr dirty="0" sz="1200">
                <a:latin typeface="Times New Roman"/>
                <a:cs typeface="Times New Roman"/>
              </a:rPr>
              <a:t>được </a:t>
            </a:r>
            <a:r>
              <a:rPr dirty="0" sz="1200" spc="-5">
                <a:latin typeface="Times New Roman"/>
                <a:cs typeface="Times New Roman"/>
              </a:rPr>
              <a:t>chụp ngoài </a:t>
            </a:r>
            <a:r>
              <a:rPr dirty="0" sz="1200">
                <a:latin typeface="Times New Roman"/>
                <a:cs typeface="Times New Roman"/>
              </a:rPr>
              <a:t>thực tế nhìn bằng mắt, </a:t>
            </a:r>
            <a:r>
              <a:rPr dirty="0" sz="1200" spc="5">
                <a:latin typeface="Times New Roman"/>
                <a:cs typeface="Times New Roman"/>
              </a:rPr>
              <a:t>xảy </a:t>
            </a:r>
            <a:r>
              <a:rPr dirty="0" sz="1200">
                <a:latin typeface="Times New Roman"/>
                <a:cs typeface="Times New Roman"/>
              </a:rPr>
              <a:t>ra khi lượng sáng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đi  </a:t>
            </a:r>
            <a:r>
              <a:rPr dirty="0" sz="1200" spc="-5">
                <a:latin typeface="Times New Roman"/>
                <a:cs typeface="Times New Roman"/>
              </a:rPr>
              <a:t>vào cảm biến ảnh </a:t>
            </a:r>
            <a:r>
              <a:rPr dirty="0" sz="1200">
                <a:latin typeface="Times New Roman"/>
                <a:cs typeface="Times New Roman"/>
              </a:rPr>
              <a:t>nhiều hơn độ phơi </a:t>
            </a:r>
            <a:r>
              <a:rPr dirty="0" sz="1200" spc="-5">
                <a:latin typeface="Times New Roman"/>
                <a:cs typeface="Times New Roman"/>
              </a:rPr>
              <a:t>sáng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cần.</a:t>
            </a:r>
            <a:endParaRPr sz="1200">
              <a:latin typeface="Times New Roman"/>
              <a:cs typeface="Times New Roman"/>
            </a:endParaRPr>
          </a:p>
          <a:p>
            <a:pPr marL="356235" indent="-343535">
              <a:lnSpc>
                <a:spcPct val="100000"/>
              </a:lnSpc>
              <a:spcBef>
                <a:spcPts val="1105"/>
              </a:spcBef>
              <a:buAutoNum type="arabicPeriod" startAt="15"/>
              <a:tabLst>
                <a:tab pos="356870" algn="l"/>
              </a:tabLst>
            </a:pPr>
            <a:r>
              <a:rPr dirty="0" sz="1800" b="1">
                <a:latin typeface="Times New Roman"/>
                <a:cs typeface="Times New Roman"/>
              </a:rPr>
              <a:t>P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200" spc="-5" b="1">
                <a:latin typeface="Times New Roman"/>
                <a:cs typeface="Times New Roman"/>
              </a:rPr>
              <a:t>Panning </a:t>
            </a:r>
            <a:r>
              <a:rPr dirty="0" sz="1200" b="1">
                <a:latin typeface="Times New Roman"/>
                <a:cs typeface="Times New Roman"/>
              </a:rPr>
              <a:t>- Lia</a:t>
            </a:r>
            <a:r>
              <a:rPr dirty="0" sz="1200" spc="-5" b="1">
                <a:latin typeface="Times New Roman"/>
                <a:cs typeface="Times New Roman"/>
              </a:rPr>
              <a:t> máy</a:t>
            </a:r>
            <a:endParaRPr sz="1200">
              <a:latin typeface="Times New Roman"/>
              <a:cs typeface="Times New Roman"/>
            </a:endParaRPr>
          </a:p>
          <a:p>
            <a:pPr marL="12700" marR="77470">
              <a:lnSpc>
                <a:spcPts val="1380"/>
              </a:lnSpc>
              <a:spcBef>
                <a:spcPts val="780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 spc="10">
                <a:latin typeface="Times New Roman"/>
                <a:cs typeface="Times New Roman"/>
              </a:rPr>
              <a:t>kỹ </a:t>
            </a:r>
            <a:r>
              <a:rPr dirty="0" sz="1200">
                <a:latin typeface="Times New Roman"/>
                <a:cs typeface="Times New Roman"/>
              </a:rPr>
              <a:t>thuật chụp đối tượng di chuyển, vừa </a:t>
            </a:r>
            <a:r>
              <a:rPr dirty="0" sz="1200" spc="-5">
                <a:latin typeface="Times New Roman"/>
                <a:cs typeface="Times New Roman"/>
              </a:rPr>
              <a:t>chụp </a:t>
            </a:r>
            <a:r>
              <a:rPr dirty="0" sz="1200">
                <a:latin typeface="Times New Roman"/>
                <a:cs typeface="Times New Roman"/>
              </a:rPr>
              <a:t>vừa di </a:t>
            </a:r>
            <a:r>
              <a:rPr dirty="0" sz="1200" spc="-5">
                <a:latin typeface="Times New Roman"/>
                <a:cs typeface="Times New Roman"/>
              </a:rPr>
              <a:t>chuyển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theo đối tượng với tốc  độ màn </a:t>
            </a:r>
            <a:r>
              <a:rPr dirty="0" sz="1200" spc="-5">
                <a:latin typeface="Times New Roman"/>
                <a:cs typeface="Times New Roman"/>
              </a:rPr>
              <a:t>trập chậm. </a:t>
            </a:r>
            <a:r>
              <a:rPr dirty="0" sz="1200">
                <a:latin typeface="Times New Roman"/>
                <a:cs typeface="Times New Roman"/>
              </a:rPr>
              <a:t>Chủ thể trong </a:t>
            </a:r>
            <a:r>
              <a:rPr dirty="0" sz="1200" spc="-5">
                <a:latin typeface="Times New Roman"/>
                <a:cs typeface="Times New Roman"/>
              </a:rPr>
              <a:t>ảnh vẫn </a:t>
            </a:r>
            <a:r>
              <a:rPr dirty="0" sz="1200">
                <a:latin typeface="Times New Roman"/>
                <a:cs typeface="Times New Roman"/>
              </a:rPr>
              <a:t>được nằm trong vùng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rõ </a:t>
            </a:r>
            <a:r>
              <a:rPr dirty="0" sz="1200" spc="-5">
                <a:latin typeface="Times New Roman"/>
                <a:cs typeface="Times New Roman"/>
              </a:rPr>
              <a:t>nét </a:t>
            </a:r>
            <a:r>
              <a:rPr dirty="0" sz="1200">
                <a:latin typeface="Times New Roman"/>
                <a:cs typeface="Times New Roman"/>
              </a:rPr>
              <a:t>nổi bật </a:t>
            </a:r>
            <a:r>
              <a:rPr dirty="0" sz="1200" spc="-5">
                <a:latin typeface="Times New Roman"/>
                <a:cs typeface="Times New Roman"/>
              </a:rPr>
              <a:t>trên hậu </a:t>
            </a:r>
            <a:r>
              <a:rPr dirty="0" sz="1200">
                <a:latin typeface="Times New Roman"/>
                <a:cs typeface="Times New Roman"/>
              </a:rPr>
              <a:t>cảnh  </a:t>
            </a:r>
            <a:r>
              <a:rPr dirty="0" sz="1200" spc="-5">
                <a:latin typeface="Times New Roman"/>
                <a:cs typeface="Times New Roman"/>
              </a:rPr>
              <a:t>vệt </a:t>
            </a:r>
            <a:r>
              <a:rPr dirty="0" sz="1200">
                <a:latin typeface="Times New Roman"/>
                <a:cs typeface="Times New Roman"/>
              </a:rPr>
              <a:t>mờ.</a:t>
            </a:r>
            <a:endParaRPr sz="1200">
              <a:latin typeface="Times New Roman"/>
              <a:cs typeface="Times New Roman"/>
            </a:endParaRPr>
          </a:p>
          <a:p>
            <a:pPr marL="12700" marR="2667635">
              <a:lnSpc>
                <a:spcPct val="108300"/>
              </a:lnSpc>
              <a:spcBef>
                <a:spcPts val="725"/>
              </a:spcBef>
            </a:pPr>
            <a:r>
              <a:rPr dirty="0" sz="1200" spc="-5" b="1">
                <a:latin typeface="Times New Roman"/>
                <a:cs typeface="Times New Roman"/>
              </a:rPr>
              <a:t>Partial metering mode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Chế độ </a:t>
            </a:r>
            <a:r>
              <a:rPr dirty="0" sz="1200" b="1">
                <a:latin typeface="Times New Roman"/>
                <a:cs typeface="Times New Roman"/>
              </a:rPr>
              <a:t>đo </a:t>
            </a:r>
            <a:r>
              <a:rPr dirty="0" sz="1200" spc="-5" b="1">
                <a:latin typeface="Times New Roman"/>
                <a:cs typeface="Times New Roman"/>
              </a:rPr>
              <a:t>sáng </a:t>
            </a:r>
            <a:r>
              <a:rPr dirty="0" sz="1200" spc="-10" b="1">
                <a:latin typeface="Times New Roman"/>
                <a:cs typeface="Times New Roman"/>
              </a:rPr>
              <a:t>một </a:t>
            </a:r>
            <a:r>
              <a:rPr dirty="0" sz="1200" spc="-5" b="1">
                <a:latin typeface="Times New Roman"/>
                <a:cs typeface="Times New Roman"/>
              </a:rPr>
              <a:t>phần  Perspective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Phối</a:t>
            </a:r>
            <a:r>
              <a:rPr dirty="0" sz="1200" b="1">
                <a:latin typeface="Times New Roman"/>
                <a:cs typeface="Times New Roman"/>
              </a:rPr>
              <a:t> cảnh</a:t>
            </a:r>
            <a:endParaRPr sz="1200">
              <a:latin typeface="Times New Roman"/>
              <a:cs typeface="Times New Roman"/>
            </a:endParaRPr>
          </a:p>
          <a:p>
            <a:pPr marL="12700" marR="281940">
              <a:lnSpc>
                <a:spcPts val="1380"/>
              </a:lnSpc>
              <a:spcBef>
                <a:spcPts val="780"/>
              </a:spcBef>
            </a:pPr>
            <a:r>
              <a:rPr dirty="0" sz="1200" spc="-5">
                <a:latin typeface="Times New Roman"/>
                <a:cs typeface="Times New Roman"/>
              </a:rPr>
              <a:t>Kết cấu các </a:t>
            </a:r>
            <a:r>
              <a:rPr dirty="0" sz="1200">
                <a:latin typeface="Times New Roman"/>
                <a:cs typeface="Times New Roman"/>
              </a:rPr>
              <a:t>đối tượng </a:t>
            </a:r>
            <a:r>
              <a:rPr dirty="0" sz="1200" spc="5">
                <a:latin typeface="Times New Roman"/>
                <a:cs typeface="Times New Roman"/>
              </a:rPr>
              <a:t>xa </a:t>
            </a:r>
            <a:r>
              <a:rPr dirty="0" sz="1200" spc="-10">
                <a:latin typeface="Times New Roman"/>
                <a:cs typeface="Times New Roman"/>
              </a:rPr>
              <a:t>gần </a:t>
            </a:r>
            <a:r>
              <a:rPr dirty="0" sz="1200">
                <a:latin typeface="Times New Roman"/>
                <a:cs typeface="Times New Roman"/>
              </a:rPr>
              <a:t>khác nhau trong khung </a:t>
            </a:r>
            <a:r>
              <a:rPr dirty="0" sz="1200" spc="-5">
                <a:latin typeface="Times New Roman"/>
                <a:cs typeface="Times New Roman"/>
              </a:rPr>
              <a:t>ảnh. </a:t>
            </a:r>
            <a:r>
              <a:rPr dirty="0" sz="1200">
                <a:latin typeface="Times New Roman"/>
                <a:cs typeface="Times New Roman"/>
              </a:rPr>
              <a:t>Chẳng </a:t>
            </a:r>
            <a:r>
              <a:rPr dirty="0" sz="1200" spc="-5">
                <a:latin typeface="Times New Roman"/>
                <a:cs typeface="Times New Roman"/>
              </a:rPr>
              <a:t>hạn </a:t>
            </a:r>
            <a:r>
              <a:rPr dirty="0" sz="1200">
                <a:latin typeface="Times New Roman"/>
                <a:cs typeface="Times New Roman"/>
              </a:rPr>
              <a:t>khi chụp </a:t>
            </a:r>
            <a:r>
              <a:rPr dirty="0" sz="1200" spc="-5">
                <a:latin typeface="Times New Roman"/>
                <a:cs typeface="Times New Roman"/>
              </a:rPr>
              <a:t>bằng </a:t>
            </a:r>
            <a:r>
              <a:rPr dirty="0" sz="1200">
                <a:latin typeface="Times New Roman"/>
                <a:cs typeface="Times New Roman"/>
              </a:rPr>
              <a:t>ống </a:t>
            </a:r>
            <a:r>
              <a:rPr dirty="0" sz="1200" spc="-5">
                <a:latin typeface="Times New Roman"/>
                <a:cs typeface="Times New Roman"/>
              </a:rPr>
              <a:t>góc  </a:t>
            </a:r>
            <a:r>
              <a:rPr dirty="0" sz="1200">
                <a:latin typeface="Times New Roman"/>
                <a:cs typeface="Times New Roman"/>
              </a:rPr>
              <a:t>rộng </a:t>
            </a:r>
            <a:r>
              <a:rPr dirty="0" sz="1200" spc="-5">
                <a:latin typeface="Times New Roman"/>
                <a:cs typeface="Times New Roman"/>
              </a:rPr>
              <a:t>các </a:t>
            </a:r>
            <a:r>
              <a:rPr dirty="0" sz="1200">
                <a:latin typeface="Times New Roman"/>
                <a:cs typeface="Times New Roman"/>
              </a:rPr>
              <a:t>đối tượng </a:t>
            </a:r>
            <a:r>
              <a:rPr dirty="0" sz="1200" spc="-5">
                <a:latin typeface="Times New Roman"/>
                <a:cs typeface="Times New Roman"/>
              </a:rPr>
              <a:t>gần </a:t>
            </a:r>
            <a:r>
              <a:rPr dirty="0" sz="1200">
                <a:latin typeface="Times New Roman"/>
                <a:cs typeface="Times New Roman"/>
              </a:rPr>
              <a:t>nhìn có </a:t>
            </a:r>
            <a:r>
              <a:rPr dirty="0" sz="1200" spc="-5">
                <a:latin typeface="Times New Roman"/>
                <a:cs typeface="Times New Roman"/>
              </a:rPr>
              <a:t>cảm giác </a:t>
            </a:r>
            <a:r>
              <a:rPr dirty="0" sz="1200">
                <a:latin typeface="Times New Roman"/>
                <a:cs typeface="Times New Roman"/>
              </a:rPr>
              <a:t>lớn hơn </a:t>
            </a:r>
            <a:r>
              <a:rPr dirty="0" sz="1200" spc="-5">
                <a:latin typeface="Times New Roman"/>
                <a:cs typeface="Times New Roman"/>
              </a:rPr>
              <a:t>còn </a:t>
            </a:r>
            <a:r>
              <a:rPr dirty="0" sz="1200">
                <a:latin typeface="Times New Roman"/>
                <a:cs typeface="Times New Roman"/>
              </a:rPr>
              <a:t>đối tượng ở </a:t>
            </a:r>
            <a:r>
              <a:rPr dirty="0" sz="1200" spc="5">
                <a:latin typeface="Times New Roman"/>
                <a:cs typeface="Times New Roman"/>
              </a:rPr>
              <a:t>xa </a:t>
            </a:r>
            <a:r>
              <a:rPr dirty="0" sz="1200" spc="-5">
                <a:latin typeface="Times New Roman"/>
                <a:cs typeface="Times New Roman"/>
              </a:rPr>
              <a:t>rất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nhỏ.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Picture </a:t>
            </a:r>
            <a:r>
              <a:rPr dirty="0" sz="1200" b="1">
                <a:latin typeface="Times New Roman"/>
                <a:cs typeface="Times New Roman"/>
              </a:rPr>
              <a:t>style - </a:t>
            </a:r>
            <a:r>
              <a:rPr dirty="0" sz="1200" spc="-5" b="1">
                <a:latin typeface="Times New Roman"/>
                <a:cs typeface="Times New Roman"/>
              </a:rPr>
              <a:t>Phong cách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ảnh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65"/>
              </a:spcBef>
            </a:pPr>
            <a:r>
              <a:rPr dirty="0" sz="1200" spc="-5">
                <a:latin typeface="Times New Roman"/>
                <a:cs typeface="Times New Roman"/>
              </a:rPr>
              <a:t>Trong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có </a:t>
            </a:r>
            <a:r>
              <a:rPr dirty="0" sz="1200">
                <a:latin typeface="Times New Roman"/>
                <a:cs typeface="Times New Roman"/>
              </a:rPr>
              <a:t>các tuỳ </a:t>
            </a:r>
            <a:r>
              <a:rPr dirty="0" sz="1200" spc="-5">
                <a:latin typeface="Times New Roman"/>
                <a:cs typeface="Times New Roman"/>
              </a:rPr>
              <a:t>chọn </a:t>
            </a:r>
            <a:r>
              <a:rPr dirty="0" sz="1200">
                <a:latin typeface="Times New Roman"/>
                <a:cs typeface="Times New Roman"/>
              </a:rPr>
              <a:t>phong </a:t>
            </a:r>
            <a:r>
              <a:rPr dirty="0" sz="1200" spc="-5">
                <a:latin typeface="Times New Roman"/>
                <a:cs typeface="Times New Roman"/>
              </a:rPr>
              <a:t>cách ảnh </a:t>
            </a:r>
            <a:r>
              <a:rPr dirty="0" sz="1200">
                <a:latin typeface="Times New Roman"/>
                <a:cs typeface="Times New Roman"/>
              </a:rPr>
              <a:t>thế </a:t>
            </a:r>
            <a:r>
              <a:rPr dirty="0" sz="1200" spc="-5">
                <a:latin typeface="Times New Roman"/>
                <a:cs typeface="Times New Roman"/>
              </a:rPr>
              <a:t>này: </a:t>
            </a:r>
            <a:r>
              <a:rPr dirty="0" sz="1200" spc="-5" b="1">
                <a:latin typeface="Times New Roman"/>
                <a:cs typeface="Times New Roman"/>
              </a:rPr>
              <a:t>Standard </a:t>
            </a:r>
            <a:r>
              <a:rPr dirty="0" sz="1200" spc="-5">
                <a:latin typeface="Times New Roman"/>
                <a:cs typeface="Times New Roman"/>
              </a:rPr>
              <a:t>(chuẩn mực), </a:t>
            </a:r>
            <a:r>
              <a:rPr dirty="0" sz="1200" spc="-5" b="1">
                <a:latin typeface="Times New Roman"/>
                <a:cs typeface="Times New Roman"/>
              </a:rPr>
              <a:t>Portrait </a:t>
            </a:r>
            <a:r>
              <a:rPr dirty="0" sz="1200" spc="-5">
                <a:latin typeface="Times New Roman"/>
                <a:cs typeface="Times New Roman"/>
              </a:rPr>
              <a:t>(Chân  dung), </a:t>
            </a:r>
            <a:r>
              <a:rPr dirty="0" sz="1200" spc="-5" b="1">
                <a:latin typeface="Times New Roman"/>
                <a:cs typeface="Times New Roman"/>
              </a:rPr>
              <a:t>Landscape </a:t>
            </a:r>
            <a:r>
              <a:rPr dirty="0" sz="1200">
                <a:latin typeface="Times New Roman"/>
                <a:cs typeface="Times New Roman"/>
              </a:rPr>
              <a:t>(Phong cảnh), </a:t>
            </a:r>
            <a:r>
              <a:rPr dirty="0" sz="1200" spc="-5" b="1">
                <a:latin typeface="Times New Roman"/>
                <a:cs typeface="Times New Roman"/>
              </a:rPr>
              <a:t>Neutral </a:t>
            </a:r>
            <a:r>
              <a:rPr dirty="0" sz="1200">
                <a:latin typeface="Times New Roman"/>
                <a:cs typeface="Times New Roman"/>
              </a:rPr>
              <a:t>(Trung </a:t>
            </a:r>
            <a:r>
              <a:rPr dirty="0" sz="1200" spc="-5">
                <a:latin typeface="Times New Roman"/>
                <a:cs typeface="Times New Roman"/>
              </a:rPr>
              <a:t>hoà), </a:t>
            </a:r>
            <a:r>
              <a:rPr dirty="0" sz="1200" spc="-5" b="1">
                <a:latin typeface="Times New Roman"/>
                <a:cs typeface="Times New Roman"/>
              </a:rPr>
              <a:t>Faithful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(Trung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dirty="0" sz="1200" spc="-5">
                <a:latin typeface="Times New Roman"/>
                <a:cs typeface="Times New Roman"/>
              </a:rPr>
              <a:t>thực), </a:t>
            </a:r>
            <a:r>
              <a:rPr dirty="0" sz="1200" spc="-5" b="1">
                <a:latin typeface="Times New Roman"/>
                <a:cs typeface="Times New Roman"/>
              </a:rPr>
              <a:t>Monochrome </a:t>
            </a:r>
            <a:r>
              <a:rPr dirty="0" sz="1200">
                <a:latin typeface="Times New Roman"/>
                <a:cs typeface="Times New Roman"/>
              </a:rPr>
              <a:t>(Đơn </a:t>
            </a:r>
            <a:r>
              <a:rPr dirty="0" sz="1200" spc="-5">
                <a:latin typeface="Times New Roman"/>
                <a:cs typeface="Times New Roman"/>
              </a:rPr>
              <a:t>sắc). Các </a:t>
            </a:r>
            <a:r>
              <a:rPr dirty="0" sz="1200" spc="5">
                <a:latin typeface="Times New Roman"/>
                <a:cs typeface="Times New Roman"/>
              </a:rPr>
              <a:t>tuỳ </a:t>
            </a:r>
            <a:r>
              <a:rPr dirty="0" sz="1200" spc="-5">
                <a:latin typeface="Times New Roman"/>
                <a:cs typeface="Times New Roman"/>
              </a:rPr>
              <a:t>chọn </a:t>
            </a:r>
            <a:r>
              <a:rPr dirty="0" sz="1200" spc="5">
                <a:latin typeface="Times New Roman"/>
                <a:cs typeface="Times New Roman"/>
              </a:rPr>
              <a:t>này </a:t>
            </a:r>
            <a:r>
              <a:rPr dirty="0" sz="1200">
                <a:latin typeface="Times New Roman"/>
                <a:cs typeface="Times New Roman"/>
              </a:rPr>
              <a:t>được </a:t>
            </a:r>
            <a:r>
              <a:rPr dirty="0" sz="1200" spc="-5">
                <a:latin typeface="Times New Roman"/>
                <a:cs typeface="Times New Roman"/>
              </a:rPr>
              <a:t>thiết </a:t>
            </a:r>
            <a:r>
              <a:rPr dirty="0" sz="1200">
                <a:latin typeface="Times New Roman"/>
                <a:cs typeface="Times New Roman"/>
              </a:rPr>
              <a:t>kế </a:t>
            </a:r>
            <a:r>
              <a:rPr dirty="0" sz="1200" spc="-5">
                <a:latin typeface="Times New Roman"/>
                <a:cs typeface="Times New Roman"/>
              </a:rPr>
              <a:t>sẵn phần </a:t>
            </a:r>
            <a:r>
              <a:rPr dirty="0" sz="1200" spc="5">
                <a:latin typeface="Times New Roman"/>
                <a:cs typeface="Times New Roman"/>
              </a:rPr>
              <a:t>nào </a:t>
            </a:r>
            <a:r>
              <a:rPr dirty="0" sz="1200">
                <a:latin typeface="Times New Roman"/>
                <a:cs typeface="Times New Roman"/>
              </a:rPr>
              <a:t>phù hợp với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từng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91031"/>
            <a:ext cx="5897880" cy="398399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169545">
              <a:lnSpc>
                <a:spcPts val="1380"/>
              </a:lnSpc>
              <a:spcBef>
                <a:spcPts val="195"/>
              </a:spcBef>
            </a:pPr>
            <a:r>
              <a:rPr dirty="0" sz="1200">
                <a:latin typeface="Times New Roman"/>
                <a:cs typeface="Times New Roman"/>
              </a:rPr>
              <a:t>loại </a:t>
            </a:r>
            <a:r>
              <a:rPr dirty="0" sz="1200" spc="-5">
                <a:latin typeface="Times New Roman"/>
                <a:cs typeface="Times New Roman"/>
              </a:rPr>
              <a:t>ảnh. Người </a:t>
            </a:r>
            <a:r>
              <a:rPr dirty="0" sz="1200">
                <a:latin typeface="Times New Roman"/>
                <a:cs typeface="Times New Roman"/>
              </a:rPr>
              <a:t>dùng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thể tự </a:t>
            </a:r>
            <a:r>
              <a:rPr dirty="0" sz="1200" spc="-5">
                <a:latin typeface="Times New Roman"/>
                <a:cs typeface="Times New Roman"/>
              </a:rPr>
              <a:t>tạo </a:t>
            </a:r>
            <a:r>
              <a:rPr dirty="0" sz="1200">
                <a:latin typeface="Times New Roman"/>
                <a:cs typeface="Times New Roman"/>
              </a:rPr>
              <a:t>phong </a:t>
            </a:r>
            <a:r>
              <a:rPr dirty="0" sz="1200" spc="-5">
                <a:latin typeface="Times New Roman"/>
                <a:cs typeface="Times New Roman"/>
              </a:rPr>
              <a:t>cách </a:t>
            </a:r>
            <a:r>
              <a:rPr dirty="0" sz="1200">
                <a:latin typeface="Times New Roman"/>
                <a:cs typeface="Times New Roman"/>
              </a:rPr>
              <a:t>ảnh </a:t>
            </a:r>
            <a:r>
              <a:rPr dirty="0" sz="1200" spc="-5">
                <a:latin typeface="Times New Roman"/>
                <a:cs typeface="Times New Roman"/>
              </a:rPr>
              <a:t>riêng </a:t>
            </a:r>
            <a:r>
              <a:rPr dirty="0" sz="1200">
                <a:latin typeface="Times New Roman"/>
                <a:cs typeface="Times New Roman"/>
              </a:rPr>
              <a:t>bằng </a:t>
            </a:r>
            <a:r>
              <a:rPr dirty="0" sz="1200" spc="-5">
                <a:latin typeface="Times New Roman"/>
                <a:cs typeface="Times New Roman"/>
              </a:rPr>
              <a:t>cách </a:t>
            </a:r>
            <a:r>
              <a:rPr dirty="0" sz="1200">
                <a:latin typeface="Times New Roman"/>
                <a:cs typeface="Times New Roman"/>
              </a:rPr>
              <a:t>tinh chỉnh </a:t>
            </a:r>
            <a:r>
              <a:rPr dirty="0" sz="1200" spc="-5">
                <a:latin typeface="Times New Roman"/>
                <a:cs typeface="Times New Roman"/>
              </a:rPr>
              <a:t>màu sắc, </a:t>
            </a:r>
            <a:r>
              <a:rPr dirty="0" sz="1200">
                <a:latin typeface="Times New Roman"/>
                <a:cs typeface="Times New Roman"/>
              </a:rPr>
              <a:t>tương  </a:t>
            </a:r>
            <a:r>
              <a:rPr dirty="0" sz="1200" spc="-5">
                <a:latin typeface="Times New Roman"/>
                <a:cs typeface="Times New Roman"/>
              </a:rPr>
              <a:t>phản... bên </a:t>
            </a:r>
            <a:r>
              <a:rPr dirty="0" sz="1200">
                <a:latin typeface="Times New Roman"/>
                <a:cs typeface="Times New Roman"/>
              </a:rPr>
              <a:t>trong hoặc chụp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định dạng </a:t>
            </a:r>
            <a:r>
              <a:rPr dirty="0" sz="1200" spc="-5">
                <a:latin typeface="Times New Roman"/>
                <a:cs typeface="Times New Roman"/>
              </a:rPr>
              <a:t>RAW </a:t>
            </a:r>
            <a:r>
              <a:rPr dirty="0" sz="1200">
                <a:latin typeface="Times New Roman"/>
                <a:cs typeface="Times New Roman"/>
              </a:rPr>
              <a:t>(thô) rồi </a:t>
            </a:r>
            <a:r>
              <a:rPr dirty="0" sz="1200" spc="-5">
                <a:latin typeface="Times New Roman"/>
                <a:cs typeface="Times New Roman"/>
              </a:rPr>
              <a:t>hậu </a:t>
            </a:r>
            <a:r>
              <a:rPr dirty="0" sz="1200" spc="10">
                <a:latin typeface="Times New Roman"/>
                <a:cs typeface="Times New Roman"/>
              </a:rPr>
              <a:t>kỳ </a:t>
            </a:r>
            <a:r>
              <a:rPr dirty="0" sz="1200">
                <a:latin typeface="Times New Roman"/>
                <a:cs typeface="Times New Roman"/>
              </a:rPr>
              <a:t>theo ý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muốn.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dirty="0" sz="1200" spc="-5" b="1">
                <a:latin typeface="Times New Roman"/>
                <a:cs typeface="Times New Roman"/>
              </a:rPr>
              <a:t>Pixel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Điểm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ảnh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200" spc="-5">
                <a:latin typeface="Times New Roman"/>
                <a:cs typeface="Times New Roman"/>
              </a:rPr>
              <a:t>Bề </a:t>
            </a:r>
            <a:r>
              <a:rPr dirty="0" sz="1200">
                <a:latin typeface="Times New Roman"/>
                <a:cs typeface="Times New Roman"/>
              </a:rPr>
              <a:t>mặt cảm </a:t>
            </a:r>
            <a:r>
              <a:rPr dirty="0" sz="1200" spc="-5">
                <a:latin typeface="Times New Roman"/>
                <a:cs typeface="Times New Roman"/>
              </a:rPr>
              <a:t>biến ảnh của </a:t>
            </a:r>
            <a:r>
              <a:rPr dirty="0" sz="1200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có </a:t>
            </a:r>
            <a:r>
              <a:rPr dirty="0" sz="1200">
                <a:latin typeface="Times New Roman"/>
                <a:cs typeface="Times New Roman"/>
              </a:rPr>
              <a:t>các điểm nhạy sáng nhỏ </a:t>
            </a:r>
            <a:r>
              <a:rPr dirty="0" sz="1200" spc="-5">
                <a:latin typeface="Times New Roman"/>
                <a:cs typeface="Times New Roman"/>
              </a:rPr>
              <a:t>gọi </a:t>
            </a:r>
            <a:r>
              <a:rPr dirty="0" sz="1200">
                <a:latin typeface="Times New Roman"/>
                <a:cs typeface="Times New Roman"/>
              </a:rPr>
              <a:t>là điểm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ảnh.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200" spc="-5" b="1">
                <a:latin typeface="Times New Roman"/>
                <a:cs typeface="Times New Roman"/>
              </a:rPr>
              <a:t>Pixel count </a:t>
            </a:r>
            <a:r>
              <a:rPr dirty="0" sz="1200" b="1">
                <a:latin typeface="Times New Roman"/>
                <a:cs typeface="Times New Roman"/>
              </a:rPr>
              <a:t>- Số điểm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ảnh</a:t>
            </a:r>
            <a:endParaRPr sz="1200">
              <a:latin typeface="Times New Roman"/>
              <a:cs typeface="Times New Roman"/>
            </a:endParaRPr>
          </a:p>
          <a:p>
            <a:pPr marL="12700" marR="190500">
              <a:lnSpc>
                <a:spcPts val="1380"/>
              </a:lnSpc>
              <a:spcBef>
                <a:spcPts val="780"/>
              </a:spcBef>
            </a:pPr>
            <a:r>
              <a:rPr dirty="0" sz="1200">
                <a:latin typeface="Times New Roman"/>
                <a:cs typeface="Times New Roman"/>
              </a:rPr>
              <a:t>Số lượng điểm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mà bộ </a:t>
            </a:r>
            <a:r>
              <a:rPr dirty="0" sz="1200" spc="-5">
                <a:latin typeface="Times New Roman"/>
                <a:cs typeface="Times New Roman"/>
              </a:rPr>
              <a:t>cảm biến ảnh có được, </a:t>
            </a:r>
            <a:r>
              <a:rPr dirty="0" sz="1200">
                <a:latin typeface="Times New Roman"/>
                <a:cs typeface="Times New Roman"/>
              </a:rPr>
              <a:t>chẳng </a:t>
            </a:r>
            <a:r>
              <a:rPr dirty="0" sz="1200" spc="-5">
                <a:latin typeface="Times New Roman"/>
                <a:cs typeface="Times New Roman"/>
              </a:rPr>
              <a:t>hạn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có </a:t>
            </a:r>
            <a:r>
              <a:rPr dirty="0" sz="1200">
                <a:latin typeface="Times New Roman"/>
                <a:cs typeface="Times New Roman"/>
              </a:rPr>
              <a:t>cảm </a:t>
            </a:r>
            <a:r>
              <a:rPr dirty="0" sz="1200" spc="-5">
                <a:latin typeface="Times New Roman"/>
                <a:cs typeface="Times New Roman"/>
              </a:rPr>
              <a:t>biến ảnh </a:t>
            </a:r>
            <a:r>
              <a:rPr dirty="0" sz="1200">
                <a:latin typeface="Times New Roman"/>
                <a:cs typeface="Times New Roman"/>
              </a:rPr>
              <a:t>18 </a:t>
            </a:r>
            <a:r>
              <a:rPr dirty="0" sz="1200" spc="-5">
                <a:latin typeface="Times New Roman"/>
                <a:cs typeface="Times New Roman"/>
              </a:rPr>
              <a:t>MP  (megapixel) sẽ có </a:t>
            </a:r>
            <a:r>
              <a:rPr dirty="0" sz="1200">
                <a:latin typeface="Times New Roman"/>
                <a:cs typeface="Times New Roman"/>
              </a:rPr>
              <a:t>18 triệu điểm </a:t>
            </a:r>
            <a:r>
              <a:rPr dirty="0" sz="1200" spc="-5">
                <a:latin typeface="Times New Roman"/>
                <a:cs typeface="Times New Roman"/>
              </a:rPr>
              <a:t>ảnh có </a:t>
            </a:r>
            <a:r>
              <a:rPr dirty="0" sz="1200">
                <a:latin typeface="Times New Roman"/>
                <a:cs typeface="Times New Roman"/>
              </a:rPr>
              <a:t>khả năng thu nhận </a:t>
            </a:r>
            <a:r>
              <a:rPr dirty="0" sz="1200" spc="-5">
                <a:latin typeface="Times New Roman"/>
                <a:cs typeface="Times New Roman"/>
              </a:rPr>
              <a:t>ánh </a:t>
            </a:r>
            <a:r>
              <a:rPr dirty="0" sz="1200">
                <a:latin typeface="Times New Roman"/>
                <a:cs typeface="Times New Roman"/>
              </a:rPr>
              <a:t>sáng khi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chụp.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Portrait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Chân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dung</a:t>
            </a:r>
            <a:endParaRPr sz="1200">
              <a:latin typeface="Times New Roman"/>
              <a:cs typeface="Times New Roman"/>
            </a:endParaRPr>
          </a:p>
          <a:p>
            <a:pPr marL="12700" marR="252729">
              <a:lnSpc>
                <a:spcPts val="1380"/>
              </a:lnSpc>
              <a:spcBef>
                <a:spcPts val="780"/>
              </a:spcBef>
            </a:pPr>
            <a:r>
              <a:rPr dirty="0" sz="1200">
                <a:latin typeface="Times New Roman"/>
                <a:cs typeface="Times New Roman"/>
              </a:rPr>
              <a:t>Phong </a:t>
            </a:r>
            <a:r>
              <a:rPr dirty="0" sz="1200" spc="-5">
                <a:latin typeface="Times New Roman"/>
                <a:cs typeface="Times New Roman"/>
              </a:rPr>
              <a:t>cách ảnh </a:t>
            </a:r>
            <a:r>
              <a:rPr dirty="0" sz="1200">
                <a:latin typeface="Times New Roman"/>
                <a:cs typeface="Times New Roman"/>
              </a:rPr>
              <a:t>trong </a:t>
            </a:r>
            <a:r>
              <a:rPr dirty="0" sz="1200" spc="5">
                <a:latin typeface="Times New Roman"/>
                <a:cs typeface="Times New Roman"/>
              </a:rPr>
              <a:t>tuỳ </a:t>
            </a:r>
            <a:r>
              <a:rPr dirty="0" sz="1200" spc="-5">
                <a:latin typeface="Times New Roman"/>
                <a:cs typeface="Times New Roman"/>
              </a:rPr>
              <a:t>chọn </a:t>
            </a:r>
            <a:r>
              <a:rPr dirty="0" sz="1200">
                <a:latin typeface="Times New Roman"/>
                <a:cs typeface="Times New Roman"/>
              </a:rPr>
              <a:t>phong </a:t>
            </a:r>
            <a:r>
              <a:rPr dirty="0" sz="1200" spc="-5">
                <a:latin typeface="Times New Roman"/>
                <a:cs typeface="Times New Roman"/>
              </a:rPr>
              <a:t>cách ảnh </a:t>
            </a:r>
            <a:r>
              <a:rPr dirty="0" sz="1200">
                <a:latin typeface="Times New Roman"/>
                <a:cs typeface="Times New Roman"/>
              </a:rPr>
              <a:t>của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ảnh. </a:t>
            </a:r>
            <a:r>
              <a:rPr dirty="0" sz="1200">
                <a:latin typeface="Times New Roman"/>
                <a:cs typeface="Times New Roman"/>
              </a:rPr>
              <a:t>Phong </a:t>
            </a:r>
            <a:r>
              <a:rPr dirty="0" sz="1200" spc="-5">
                <a:latin typeface="Times New Roman"/>
                <a:cs typeface="Times New Roman"/>
              </a:rPr>
              <a:t>cách </a:t>
            </a:r>
            <a:r>
              <a:rPr dirty="0" sz="1200" spc="5">
                <a:latin typeface="Times New Roman"/>
                <a:cs typeface="Times New Roman"/>
              </a:rPr>
              <a:t>này </a:t>
            </a:r>
            <a:r>
              <a:rPr dirty="0" sz="1200">
                <a:latin typeface="Times New Roman"/>
                <a:cs typeface="Times New Roman"/>
              </a:rPr>
              <a:t>khi </a:t>
            </a:r>
            <a:r>
              <a:rPr dirty="0" sz="1200" spc="-5">
                <a:latin typeface="Times New Roman"/>
                <a:cs typeface="Times New Roman"/>
              </a:rPr>
              <a:t>chụp chân  </a:t>
            </a:r>
            <a:r>
              <a:rPr dirty="0" sz="1200">
                <a:latin typeface="Times New Roman"/>
                <a:cs typeface="Times New Roman"/>
              </a:rPr>
              <a:t>dung </a:t>
            </a:r>
            <a:r>
              <a:rPr dirty="0" sz="1200" spc="-5">
                <a:latin typeface="Times New Roman"/>
                <a:cs typeface="Times New Roman"/>
              </a:rPr>
              <a:t>sẽ có </a:t>
            </a:r>
            <a:r>
              <a:rPr dirty="0" sz="1200">
                <a:latin typeface="Times New Roman"/>
                <a:cs typeface="Times New Roman"/>
              </a:rPr>
              <a:t>màu da tươi sáng </a:t>
            </a:r>
            <a:r>
              <a:rPr dirty="0" sz="1200" spc="5">
                <a:latin typeface="Times New Roman"/>
                <a:cs typeface="Times New Roman"/>
              </a:rPr>
              <a:t>và </a:t>
            </a:r>
            <a:r>
              <a:rPr dirty="0" sz="1200">
                <a:latin typeface="Times New Roman"/>
                <a:cs typeface="Times New Roman"/>
              </a:rPr>
              <a:t>dịu nhẹ hơn các phong </a:t>
            </a:r>
            <a:r>
              <a:rPr dirty="0" sz="1200" spc="-5">
                <a:latin typeface="Times New Roman"/>
                <a:cs typeface="Times New Roman"/>
              </a:rPr>
              <a:t>cách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khác.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1200" spc="-5" b="1">
                <a:latin typeface="Times New Roman"/>
                <a:cs typeface="Times New Roman"/>
              </a:rPr>
              <a:t>Prime lens </a:t>
            </a:r>
            <a:r>
              <a:rPr dirty="0" sz="1200" b="1">
                <a:latin typeface="Times New Roman"/>
                <a:cs typeface="Times New Roman"/>
              </a:rPr>
              <a:t>- Ống kính </a:t>
            </a:r>
            <a:r>
              <a:rPr dirty="0" sz="1200" spc="-5" b="1">
                <a:latin typeface="Times New Roman"/>
                <a:cs typeface="Times New Roman"/>
              </a:rPr>
              <a:t>một tiêu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cự</a:t>
            </a:r>
            <a:endParaRPr sz="1200">
              <a:latin typeface="Times New Roman"/>
              <a:cs typeface="Times New Roman"/>
            </a:endParaRPr>
          </a:p>
          <a:p>
            <a:pPr marL="12700" marR="81915">
              <a:lnSpc>
                <a:spcPts val="1380"/>
              </a:lnSpc>
              <a:spcBef>
                <a:spcPts val="780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ống kính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độ </a:t>
            </a:r>
            <a:r>
              <a:rPr dirty="0" sz="1200" spc="-5">
                <a:latin typeface="Times New Roman"/>
                <a:cs typeface="Times New Roman"/>
              </a:rPr>
              <a:t>dài </a:t>
            </a:r>
            <a:r>
              <a:rPr dirty="0" sz="1200">
                <a:latin typeface="Times New Roman"/>
                <a:cs typeface="Times New Roman"/>
              </a:rPr>
              <a:t>tiêu </a:t>
            </a:r>
            <a:r>
              <a:rPr dirty="0" sz="1200" spc="-5">
                <a:latin typeface="Times New Roman"/>
                <a:cs typeface="Times New Roman"/>
              </a:rPr>
              <a:t>cự cố </a:t>
            </a:r>
            <a:r>
              <a:rPr dirty="0" sz="1200">
                <a:latin typeface="Times New Roman"/>
                <a:cs typeface="Times New Roman"/>
              </a:rPr>
              <a:t>định, không </a:t>
            </a:r>
            <a:r>
              <a:rPr dirty="0" sz="1200" spc="5">
                <a:latin typeface="Times New Roman"/>
                <a:cs typeface="Times New Roman"/>
              </a:rPr>
              <a:t>thay </a:t>
            </a:r>
            <a:r>
              <a:rPr dirty="0" sz="1200">
                <a:latin typeface="Times New Roman"/>
                <a:cs typeface="Times New Roman"/>
              </a:rPr>
              <a:t>đổi tiêu </a:t>
            </a:r>
            <a:r>
              <a:rPr dirty="0" sz="1200" spc="-5">
                <a:latin typeface="Times New Roman"/>
                <a:cs typeface="Times New Roman"/>
              </a:rPr>
              <a:t>cự được </a:t>
            </a:r>
            <a:r>
              <a:rPr dirty="0" sz="1200">
                <a:latin typeface="Times New Roman"/>
                <a:cs typeface="Times New Roman"/>
              </a:rPr>
              <a:t>như ống kính zoom (đa </a:t>
            </a:r>
            <a:r>
              <a:rPr dirty="0" sz="1200" spc="-5">
                <a:latin typeface="Times New Roman"/>
                <a:cs typeface="Times New Roman"/>
              </a:rPr>
              <a:t>tiêu  cự).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Program </a:t>
            </a:r>
            <a:r>
              <a:rPr dirty="0" sz="1200" b="1">
                <a:latin typeface="Times New Roman"/>
                <a:cs typeface="Times New Roman"/>
              </a:rPr>
              <a:t>/ </a:t>
            </a:r>
            <a:r>
              <a:rPr dirty="0" sz="1200" spc="-5" b="1">
                <a:latin typeface="Times New Roman"/>
                <a:cs typeface="Times New Roman"/>
              </a:rPr>
              <a:t>Program AE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Chế độ </a:t>
            </a:r>
            <a:r>
              <a:rPr dirty="0" sz="1200" b="1">
                <a:latin typeface="Times New Roman"/>
                <a:cs typeface="Times New Roman"/>
              </a:rPr>
              <a:t>chụp tự động </a:t>
            </a:r>
            <a:r>
              <a:rPr dirty="0" sz="1200" spc="-5" b="1">
                <a:latin typeface="Times New Roman"/>
                <a:cs typeface="Times New Roman"/>
              </a:rPr>
              <a:t>phơi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sáng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780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 spc="-5">
                <a:latin typeface="Times New Roman"/>
                <a:cs typeface="Times New Roman"/>
              </a:rPr>
              <a:t>chế </a:t>
            </a:r>
            <a:r>
              <a:rPr dirty="0" sz="1200">
                <a:latin typeface="Times New Roman"/>
                <a:cs typeface="Times New Roman"/>
              </a:rPr>
              <a:t>độ </a:t>
            </a:r>
            <a:r>
              <a:rPr dirty="0" sz="1200" spc="-5">
                <a:latin typeface="Times New Roman"/>
                <a:cs typeface="Times New Roman"/>
              </a:rPr>
              <a:t>chụp </a:t>
            </a:r>
            <a:r>
              <a:rPr dirty="0" sz="1200">
                <a:latin typeface="Times New Roman"/>
                <a:cs typeface="Times New Roman"/>
              </a:rPr>
              <a:t>P / </a:t>
            </a:r>
            <a:r>
              <a:rPr dirty="0" sz="1200" spc="-5">
                <a:latin typeface="Times New Roman"/>
                <a:cs typeface="Times New Roman"/>
              </a:rPr>
              <a:t>AE </a:t>
            </a:r>
            <a:r>
              <a:rPr dirty="0" sz="1200">
                <a:latin typeface="Times New Roman"/>
                <a:cs typeface="Times New Roman"/>
              </a:rPr>
              <a:t>phơi </a:t>
            </a:r>
            <a:r>
              <a:rPr dirty="0" sz="1200" spc="-5">
                <a:latin typeface="Times New Roman"/>
                <a:cs typeface="Times New Roman"/>
              </a:rPr>
              <a:t>sáng </a:t>
            </a:r>
            <a:r>
              <a:rPr dirty="0" sz="1200">
                <a:latin typeface="Times New Roman"/>
                <a:cs typeface="Times New Roman"/>
              </a:rPr>
              <a:t>tự </a:t>
            </a:r>
            <a:r>
              <a:rPr dirty="0" sz="1200" spc="-5">
                <a:latin typeface="Times New Roman"/>
                <a:cs typeface="Times New Roman"/>
              </a:rPr>
              <a:t>động, </a:t>
            </a:r>
            <a:r>
              <a:rPr dirty="0" sz="1200">
                <a:latin typeface="Times New Roman"/>
                <a:cs typeface="Times New Roman"/>
              </a:rPr>
              <a:t>tức </a:t>
            </a:r>
            <a:r>
              <a:rPr dirty="0" sz="1200" spc="5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máy hoàn toàn tự động chọn </a:t>
            </a:r>
            <a:r>
              <a:rPr dirty="0" sz="1200" spc="-5">
                <a:latin typeface="Times New Roman"/>
                <a:cs typeface="Times New Roman"/>
              </a:rPr>
              <a:t>khẩu </a:t>
            </a:r>
            <a:r>
              <a:rPr dirty="0" sz="1200">
                <a:latin typeface="Times New Roman"/>
                <a:cs typeface="Times New Roman"/>
              </a:rPr>
              <a:t>độ ống kính,  tốc độ </a:t>
            </a:r>
            <a:r>
              <a:rPr dirty="0" sz="1200" spc="-5">
                <a:latin typeface="Times New Roman"/>
                <a:cs typeface="Times New Roman"/>
              </a:rPr>
              <a:t>màn trập </a:t>
            </a:r>
            <a:r>
              <a:rPr dirty="0" sz="1200">
                <a:latin typeface="Times New Roman"/>
                <a:cs typeface="Times New Roman"/>
              </a:rPr>
              <a:t>dựa theo thông tin đo </a:t>
            </a:r>
            <a:r>
              <a:rPr dirty="0" sz="1200" spc="-5">
                <a:latin typeface="Times New Roman"/>
                <a:cs typeface="Times New Roman"/>
              </a:rPr>
              <a:t>sáng. Người </a:t>
            </a:r>
            <a:r>
              <a:rPr dirty="0" sz="1200">
                <a:latin typeface="Times New Roman"/>
                <a:cs typeface="Times New Roman"/>
              </a:rPr>
              <a:t>dùng </a:t>
            </a:r>
            <a:r>
              <a:rPr dirty="0" sz="1200" spc="-5">
                <a:latin typeface="Times New Roman"/>
                <a:cs typeface="Times New Roman"/>
              </a:rPr>
              <a:t>chỉ có </a:t>
            </a:r>
            <a:r>
              <a:rPr dirty="0" sz="1200">
                <a:latin typeface="Times New Roman"/>
                <a:cs typeface="Times New Roman"/>
              </a:rPr>
              <a:t>thể thiết lập bù trừ </a:t>
            </a:r>
            <a:r>
              <a:rPr dirty="0" sz="1200" spc="-5">
                <a:latin typeface="Times New Roman"/>
                <a:cs typeface="Times New Roman"/>
              </a:rPr>
              <a:t>sáng, </a:t>
            </a:r>
            <a:r>
              <a:rPr dirty="0" sz="1200">
                <a:latin typeface="Times New Roman"/>
                <a:cs typeface="Times New Roman"/>
              </a:rPr>
              <a:t>độ nhạy  </a:t>
            </a:r>
            <a:r>
              <a:rPr dirty="0" sz="1200" spc="-5">
                <a:latin typeface="Times New Roman"/>
                <a:cs typeface="Times New Roman"/>
              </a:rPr>
              <a:t>sáng </a:t>
            </a:r>
            <a:r>
              <a:rPr dirty="0" sz="1200" spc="-10">
                <a:latin typeface="Times New Roman"/>
                <a:cs typeface="Times New Roman"/>
              </a:rPr>
              <a:t>ISO, </a:t>
            </a:r>
            <a:r>
              <a:rPr dirty="0" sz="1200" spc="-5">
                <a:latin typeface="Times New Roman"/>
                <a:cs typeface="Times New Roman"/>
              </a:rPr>
              <a:t>cân </a:t>
            </a:r>
            <a:r>
              <a:rPr dirty="0" sz="1200">
                <a:latin typeface="Times New Roman"/>
                <a:cs typeface="Times New Roman"/>
              </a:rPr>
              <a:t>bằng trắng,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flash.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8330945"/>
            <a:ext cx="1054100" cy="594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Times New Roman"/>
                <a:cs typeface="Times New Roman"/>
              </a:rPr>
              <a:t>16.</a:t>
            </a:r>
            <a:r>
              <a:rPr dirty="0" sz="1800" spc="-5" b="1">
                <a:latin typeface="Times New Roman"/>
                <a:cs typeface="Times New Roman"/>
              </a:rPr>
              <a:t> R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200" spc="-5" b="1">
                <a:latin typeface="Times New Roman"/>
                <a:cs typeface="Times New Roman"/>
              </a:rPr>
              <a:t>RAW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Ảnh</a:t>
            </a:r>
            <a:r>
              <a:rPr dirty="0" sz="1200" spc="-8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thô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4960620"/>
            <a:ext cx="6188709" cy="32402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91031"/>
            <a:ext cx="5937250" cy="814514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155575">
              <a:lnSpc>
                <a:spcPts val="1380"/>
              </a:lnSpc>
              <a:spcBef>
                <a:spcPts val="195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định dạng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lưu tín hiệu </a:t>
            </a:r>
            <a:r>
              <a:rPr dirty="0" sz="1200" spc="-5">
                <a:latin typeface="Times New Roman"/>
                <a:cs typeface="Times New Roman"/>
              </a:rPr>
              <a:t>số </a:t>
            </a:r>
            <a:r>
              <a:rPr dirty="0" sz="1200">
                <a:latin typeface="Times New Roman"/>
                <a:cs typeface="Times New Roman"/>
              </a:rPr>
              <a:t>từ </a:t>
            </a:r>
            <a:r>
              <a:rPr dirty="0" sz="1200" spc="-5">
                <a:latin typeface="Times New Roman"/>
                <a:cs typeface="Times New Roman"/>
              </a:rPr>
              <a:t>cảm biến ảnh </a:t>
            </a:r>
            <a:r>
              <a:rPr dirty="0" sz="1200">
                <a:latin typeface="Times New Roman"/>
                <a:cs typeface="Times New Roman"/>
              </a:rPr>
              <a:t>mà không qua </a:t>
            </a:r>
            <a:r>
              <a:rPr dirty="0" sz="1200" spc="5">
                <a:latin typeface="Times New Roman"/>
                <a:cs typeface="Times New Roman"/>
              </a:rPr>
              <a:t>quy </a:t>
            </a:r>
            <a:r>
              <a:rPr dirty="0" sz="1200">
                <a:latin typeface="Times New Roman"/>
                <a:cs typeface="Times New Roman"/>
              </a:rPr>
              <a:t>trình </a:t>
            </a:r>
            <a:r>
              <a:rPr dirty="0" sz="1200" spc="5">
                <a:latin typeface="Times New Roman"/>
                <a:cs typeface="Times New Roman"/>
              </a:rPr>
              <a:t>xử lý </a:t>
            </a:r>
            <a:r>
              <a:rPr dirty="0" sz="1200">
                <a:latin typeface="Times New Roman"/>
                <a:cs typeface="Times New Roman"/>
              </a:rPr>
              <a:t>hình ảnh</a:t>
            </a:r>
            <a:r>
              <a:rPr dirty="0" sz="1200" spc="-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trong  máy </a:t>
            </a:r>
            <a:r>
              <a:rPr dirty="0" sz="1200" spc="-5">
                <a:latin typeface="Times New Roman"/>
                <a:cs typeface="Times New Roman"/>
              </a:rPr>
              <a:t>ảnh. Ảnh được </a:t>
            </a:r>
            <a:r>
              <a:rPr dirty="0" sz="1200">
                <a:latin typeface="Times New Roman"/>
                <a:cs typeface="Times New Roman"/>
              </a:rPr>
              <a:t>dùng để </a:t>
            </a:r>
            <a:r>
              <a:rPr dirty="0" sz="1200" spc="-5">
                <a:latin typeface="Times New Roman"/>
                <a:cs typeface="Times New Roman"/>
              </a:rPr>
              <a:t>chỉnh </a:t>
            </a:r>
            <a:r>
              <a:rPr dirty="0" sz="1200">
                <a:latin typeface="Times New Roman"/>
                <a:cs typeface="Times New Roman"/>
              </a:rPr>
              <a:t>sửa </a:t>
            </a:r>
            <a:r>
              <a:rPr dirty="0" sz="1200" spc="-5">
                <a:latin typeface="Times New Roman"/>
                <a:cs typeface="Times New Roman"/>
              </a:rPr>
              <a:t>hậu </a:t>
            </a:r>
            <a:r>
              <a:rPr dirty="0" sz="1200" spc="10">
                <a:latin typeface="Times New Roman"/>
                <a:cs typeface="Times New Roman"/>
              </a:rPr>
              <a:t>kỳ </a:t>
            </a:r>
            <a:r>
              <a:rPr dirty="0" sz="1200">
                <a:latin typeface="Times New Roman"/>
                <a:cs typeface="Times New Roman"/>
              </a:rPr>
              <a:t>tốt </a:t>
            </a:r>
            <a:r>
              <a:rPr dirty="0" sz="1200" spc="-5">
                <a:latin typeface="Times New Roman"/>
                <a:cs typeface="Times New Roman"/>
              </a:rPr>
              <a:t>nhất </a:t>
            </a:r>
            <a:r>
              <a:rPr dirty="0" sz="1200">
                <a:latin typeface="Times New Roman"/>
                <a:cs typeface="Times New Roman"/>
              </a:rPr>
              <a:t>với thợ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ảnh.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200" spc="-5" b="1">
                <a:latin typeface="Times New Roman"/>
                <a:cs typeface="Times New Roman"/>
              </a:rPr>
              <a:t>Recording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media</a:t>
            </a:r>
            <a:endParaRPr sz="1200">
              <a:latin typeface="Times New Roman"/>
              <a:cs typeface="Times New Roman"/>
            </a:endParaRPr>
          </a:p>
          <a:p>
            <a:pPr marL="12700" marR="137160">
              <a:lnSpc>
                <a:spcPts val="1390"/>
              </a:lnSpc>
              <a:spcBef>
                <a:spcPts val="770"/>
              </a:spcBef>
            </a:pPr>
            <a:r>
              <a:rPr dirty="0" sz="1200">
                <a:latin typeface="Times New Roman"/>
                <a:cs typeface="Times New Roman"/>
              </a:rPr>
              <a:t>Phương </a:t>
            </a:r>
            <a:r>
              <a:rPr dirty="0" sz="1200" spc="-5">
                <a:latin typeface="Times New Roman"/>
                <a:cs typeface="Times New Roman"/>
              </a:rPr>
              <a:t>tiện </a:t>
            </a:r>
            <a:r>
              <a:rPr dirty="0" sz="1200">
                <a:latin typeface="Times New Roman"/>
                <a:cs typeface="Times New Roman"/>
              </a:rPr>
              <a:t>lưu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được dùng trong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số dạng file. </a:t>
            </a:r>
            <a:r>
              <a:rPr dirty="0" sz="1200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hiện tại thường dùng loai  thẻ </a:t>
            </a:r>
            <a:r>
              <a:rPr dirty="0" sz="1200" spc="-5">
                <a:latin typeface="Times New Roman"/>
                <a:cs typeface="Times New Roman"/>
              </a:rPr>
              <a:t>SD, </a:t>
            </a:r>
            <a:r>
              <a:rPr dirty="0" sz="1200">
                <a:latin typeface="Times New Roman"/>
                <a:cs typeface="Times New Roman"/>
              </a:rPr>
              <a:t>CF và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XQD.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200" spc="-5" b="1">
                <a:latin typeface="Times New Roman"/>
                <a:cs typeface="Times New Roman"/>
              </a:rPr>
              <a:t>Resolution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Độ </a:t>
            </a:r>
            <a:r>
              <a:rPr dirty="0" sz="1200" b="1">
                <a:latin typeface="Times New Roman"/>
                <a:cs typeface="Times New Roman"/>
              </a:rPr>
              <a:t>phân </a:t>
            </a:r>
            <a:r>
              <a:rPr dirty="0" sz="1200" spc="-5" b="1">
                <a:latin typeface="Times New Roman"/>
                <a:cs typeface="Times New Roman"/>
              </a:rPr>
              <a:t>giải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mức độ rõ nét của hình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ảnh.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dirty="0" sz="1800" b="1">
                <a:latin typeface="Times New Roman"/>
                <a:cs typeface="Times New Roman"/>
              </a:rPr>
              <a:t>17. </a:t>
            </a:r>
            <a:r>
              <a:rPr dirty="0" sz="1800" spc="-5" b="1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200" spc="-5" b="1">
                <a:latin typeface="Times New Roman"/>
                <a:cs typeface="Times New Roman"/>
              </a:rPr>
              <a:t>Sensor </a:t>
            </a:r>
            <a:r>
              <a:rPr dirty="0" sz="1200" b="1">
                <a:latin typeface="Times New Roman"/>
                <a:cs typeface="Times New Roman"/>
              </a:rPr>
              <a:t>size - </a:t>
            </a:r>
            <a:r>
              <a:rPr dirty="0" sz="1200" spc="-5" b="1">
                <a:latin typeface="Times New Roman"/>
                <a:cs typeface="Times New Roman"/>
              </a:rPr>
              <a:t>Kích </a:t>
            </a:r>
            <a:r>
              <a:rPr dirty="0" sz="1200" b="1">
                <a:latin typeface="Times New Roman"/>
                <a:cs typeface="Times New Roman"/>
              </a:rPr>
              <a:t>thước cảm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biến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200" spc="-5">
                <a:latin typeface="Times New Roman"/>
                <a:cs typeface="Times New Roman"/>
              </a:rPr>
              <a:t>Cảm biến </a:t>
            </a:r>
            <a:r>
              <a:rPr dirty="0" sz="1200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có </a:t>
            </a:r>
            <a:r>
              <a:rPr dirty="0" sz="1200">
                <a:latin typeface="Times New Roman"/>
                <a:cs typeface="Times New Roman"/>
              </a:rPr>
              <a:t>nhiều </a:t>
            </a:r>
            <a:r>
              <a:rPr dirty="0" sz="1200" spc="-5">
                <a:latin typeface="Times New Roman"/>
                <a:cs typeface="Times New Roman"/>
              </a:rPr>
              <a:t>kích </a:t>
            </a:r>
            <a:r>
              <a:rPr dirty="0" sz="1200">
                <a:latin typeface="Times New Roman"/>
                <a:cs typeface="Times New Roman"/>
              </a:rPr>
              <a:t>thước </a:t>
            </a:r>
            <a:r>
              <a:rPr dirty="0" sz="1200" spc="-5">
                <a:latin typeface="Times New Roman"/>
                <a:cs typeface="Times New Roman"/>
              </a:rPr>
              <a:t>khác </a:t>
            </a:r>
            <a:r>
              <a:rPr dirty="0" sz="1200">
                <a:latin typeface="Times New Roman"/>
                <a:cs typeface="Times New Roman"/>
              </a:rPr>
              <a:t>nhau. </a:t>
            </a:r>
            <a:r>
              <a:rPr dirty="0" sz="1200" spc="-5">
                <a:latin typeface="Times New Roman"/>
                <a:cs typeface="Times New Roman"/>
              </a:rPr>
              <a:t>Chẳng </a:t>
            </a:r>
            <a:r>
              <a:rPr dirty="0" sz="1200">
                <a:latin typeface="Times New Roman"/>
                <a:cs typeface="Times New Roman"/>
              </a:rPr>
              <a:t>hạn </a:t>
            </a:r>
            <a:r>
              <a:rPr dirty="0" sz="1200" spc="-5">
                <a:latin typeface="Times New Roman"/>
                <a:cs typeface="Times New Roman"/>
              </a:rPr>
              <a:t>Fullframe, </a:t>
            </a:r>
            <a:r>
              <a:rPr dirty="0" sz="1200">
                <a:latin typeface="Times New Roman"/>
                <a:cs typeface="Times New Roman"/>
              </a:rPr>
              <a:t>APS-H,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APSC...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dirty="0" sz="1800" spc="-10" b="1">
                <a:latin typeface="Times New Roman"/>
                <a:cs typeface="Times New Roman"/>
              </a:rPr>
              <a:t>SD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795"/>
              </a:spcBef>
            </a:pPr>
            <a:r>
              <a:rPr dirty="0" sz="1200" spc="-5">
                <a:latin typeface="Times New Roman"/>
                <a:cs typeface="Times New Roman"/>
              </a:rPr>
              <a:t>Viết tắt </a:t>
            </a:r>
            <a:r>
              <a:rPr dirty="0" sz="1200">
                <a:latin typeface="Times New Roman"/>
                <a:cs typeface="Times New Roman"/>
              </a:rPr>
              <a:t>độ phân </a:t>
            </a:r>
            <a:r>
              <a:rPr dirty="0" sz="1200" spc="-5">
                <a:latin typeface="Times New Roman"/>
                <a:cs typeface="Times New Roman"/>
              </a:rPr>
              <a:t>giải </a:t>
            </a:r>
            <a:r>
              <a:rPr dirty="0" sz="1200">
                <a:latin typeface="Times New Roman"/>
                <a:cs typeface="Times New Roman"/>
              </a:rPr>
              <a:t>video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độ </a:t>
            </a:r>
            <a:r>
              <a:rPr dirty="0" sz="1200" spc="-5">
                <a:latin typeface="Times New Roman"/>
                <a:cs typeface="Times New Roman"/>
              </a:rPr>
              <a:t>nét chuẩn </a:t>
            </a:r>
            <a:r>
              <a:rPr dirty="0" sz="1200">
                <a:latin typeface="Times New Roman"/>
                <a:cs typeface="Times New Roman"/>
              </a:rPr>
              <a:t>Standard </a:t>
            </a:r>
            <a:r>
              <a:rPr dirty="0" sz="1200" spc="-5">
                <a:latin typeface="Times New Roman"/>
                <a:cs typeface="Times New Roman"/>
              </a:rPr>
              <a:t>Definition, có </a:t>
            </a:r>
            <a:r>
              <a:rPr dirty="0" sz="1200" spc="10">
                <a:latin typeface="Times New Roman"/>
                <a:cs typeface="Times New Roman"/>
              </a:rPr>
              <a:t>tỷ </a:t>
            </a:r>
            <a:r>
              <a:rPr dirty="0" sz="1200">
                <a:latin typeface="Times New Roman"/>
                <a:cs typeface="Times New Roman"/>
              </a:rPr>
              <a:t>lệ khung hình 4:3, độ </a:t>
            </a:r>
            <a:r>
              <a:rPr dirty="0" sz="1200" spc="-5">
                <a:latin typeface="Times New Roman"/>
                <a:cs typeface="Times New Roman"/>
              </a:rPr>
              <a:t>phân  giải </a:t>
            </a:r>
            <a:r>
              <a:rPr dirty="0" sz="1200">
                <a:latin typeface="Times New Roman"/>
                <a:cs typeface="Times New Roman"/>
              </a:rPr>
              <a:t>640 x 480, độ </a:t>
            </a:r>
            <a:r>
              <a:rPr dirty="0" sz="1200" spc="-5">
                <a:latin typeface="Times New Roman"/>
                <a:cs typeface="Times New Roman"/>
              </a:rPr>
              <a:t>phân </a:t>
            </a:r>
            <a:r>
              <a:rPr dirty="0" sz="1200">
                <a:latin typeface="Times New Roman"/>
                <a:cs typeface="Times New Roman"/>
              </a:rPr>
              <a:t>giải thấp hơn nhiều </a:t>
            </a:r>
            <a:r>
              <a:rPr dirty="0" sz="1200" spc="-5">
                <a:latin typeface="Times New Roman"/>
                <a:cs typeface="Times New Roman"/>
              </a:rPr>
              <a:t>so </a:t>
            </a:r>
            <a:r>
              <a:rPr dirty="0" sz="1200">
                <a:latin typeface="Times New Roman"/>
                <a:cs typeface="Times New Roman"/>
              </a:rPr>
              <a:t>với </a:t>
            </a:r>
            <a:r>
              <a:rPr dirty="0" sz="1200" spc="-5">
                <a:latin typeface="Times New Roman"/>
                <a:cs typeface="Times New Roman"/>
              </a:rPr>
              <a:t>HD </a:t>
            </a:r>
            <a:r>
              <a:rPr dirty="0" sz="1200">
                <a:latin typeface="Times New Roman"/>
                <a:cs typeface="Times New Roman"/>
              </a:rPr>
              <a:t>hay </a:t>
            </a:r>
            <a:r>
              <a:rPr dirty="0" sz="1200" spc="-5">
                <a:latin typeface="Times New Roman"/>
                <a:cs typeface="Times New Roman"/>
              </a:rPr>
              <a:t>Full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HD.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SD card </a:t>
            </a:r>
            <a:r>
              <a:rPr dirty="0" sz="1200" b="1">
                <a:latin typeface="Times New Roman"/>
                <a:cs typeface="Times New Roman"/>
              </a:rPr>
              <a:t>- Thẻ nhớ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SD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loại thẻ nhớ dùng làm nơi lưu </a:t>
            </a:r>
            <a:r>
              <a:rPr dirty="0" sz="1200" spc="-5">
                <a:latin typeface="Times New Roman"/>
                <a:cs typeface="Times New Roman"/>
              </a:rPr>
              <a:t>trữ ảnh cho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số.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200" spc="-5" b="1">
                <a:latin typeface="Times New Roman"/>
                <a:cs typeface="Times New Roman"/>
              </a:rPr>
              <a:t>Shadow detail loss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10" b="1">
                <a:latin typeface="Times New Roman"/>
                <a:cs typeface="Times New Roman"/>
              </a:rPr>
              <a:t>Mất </a:t>
            </a:r>
            <a:r>
              <a:rPr dirty="0" sz="1200" spc="-5" b="1">
                <a:latin typeface="Times New Roman"/>
                <a:cs typeface="Times New Roman"/>
              </a:rPr>
              <a:t>chi tiết bóng, </a:t>
            </a:r>
            <a:r>
              <a:rPr dirty="0" sz="1200" b="1">
                <a:latin typeface="Times New Roman"/>
                <a:cs typeface="Times New Roman"/>
              </a:rPr>
              <a:t>vùng</a:t>
            </a:r>
            <a:r>
              <a:rPr dirty="0" sz="1200" spc="4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tối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200">
                <a:latin typeface="Times New Roman"/>
                <a:cs typeface="Times New Roman"/>
              </a:rPr>
              <a:t>Chi tiết vùng tối, bóng </a:t>
            </a:r>
            <a:r>
              <a:rPr dirty="0" sz="1200" spc="5">
                <a:latin typeface="Times New Roman"/>
                <a:cs typeface="Times New Roman"/>
              </a:rPr>
              <a:t>đổ </a:t>
            </a:r>
            <a:r>
              <a:rPr dirty="0" sz="1200">
                <a:latin typeface="Times New Roman"/>
                <a:cs typeface="Times New Roman"/>
              </a:rPr>
              <a:t>bị </a:t>
            </a:r>
            <a:r>
              <a:rPr dirty="0" sz="1200" spc="-5">
                <a:latin typeface="Times New Roman"/>
                <a:cs typeface="Times New Roman"/>
              </a:rPr>
              <a:t>mất </a:t>
            </a:r>
            <a:r>
              <a:rPr dirty="0" sz="1200">
                <a:latin typeface="Times New Roman"/>
                <a:cs typeface="Times New Roman"/>
              </a:rPr>
              <a:t>chi </a:t>
            </a:r>
            <a:r>
              <a:rPr dirty="0" sz="1200" spc="-5">
                <a:latin typeface="Times New Roman"/>
                <a:cs typeface="Times New Roman"/>
              </a:rPr>
              <a:t>tiết </a:t>
            </a:r>
            <a:r>
              <a:rPr dirty="0" sz="1200">
                <a:latin typeface="Times New Roman"/>
                <a:cs typeface="Times New Roman"/>
              </a:rPr>
              <a:t>khi </a:t>
            </a:r>
            <a:r>
              <a:rPr dirty="0" sz="1200" spc="-5">
                <a:latin typeface="Times New Roman"/>
                <a:cs typeface="Times New Roman"/>
              </a:rPr>
              <a:t>chụp ảnh </a:t>
            </a:r>
            <a:r>
              <a:rPr dirty="0" sz="1200">
                <a:latin typeface="Times New Roman"/>
                <a:cs typeface="Times New Roman"/>
              </a:rPr>
              <a:t>bị thiếu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sáng.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200" spc="-5" b="1">
                <a:latin typeface="Times New Roman"/>
                <a:cs typeface="Times New Roman"/>
              </a:rPr>
              <a:t>Sharpness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Độ sắc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nét</a:t>
            </a:r>
            <a:endParaRPr sz="1200">
              <a:latin typeface="Times New Roman"/>
              <a:cs typeface="Times New Roman"/>
            </a:endParaRPr>
          </a:p>
          <a:p>
            <a:pPr marL="12700" marR="29845">
              <a:lnSpc>
                <a:spcPts val="1380"/>
              </a:lnSpc>
              <a:spcBef>
                <a:spcPts val="780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mức độ khác </a:t>
            </a:r>
            <a:r>
              <a:rPr dirty="0" sz="1200" spc="-5">
                <a:latin typeface="Times New Roman"/>
                <a:cs typeface="Times New Roman"/>
              </a:rPr>
              <a:t>nhau </a:t>
            </a:r>
            <a:r>
              <a:rPr dirty="0" sz="1200">
                <a:latin typeface="Times New Roman"/>
                <a:cs typeface="Times New Roman"/>
              </a:rPr>
              <a:t>về đường </a:t>
            </a:r>
            <a:r>
              <a:rPr dirty="0" sz="1200" spc="-5">
                <a:latin typeface="Times New Roman"/>
                <a:cs typeface="Times New Roman"/>
              </a:rPr>
              <a:t>nét hiển </a:t>
            </a:r>
            <a:r>
              <a:rPr dirty="0" sz="1200">
                <a:latin typeface="Times New Roman"/>
                <a:cs typeface="Times New Roman"/>
              </a:rPr>
              <a:t>thị trên ảnh, độ </a:t>
            </a:r>
            <a:r>
              <a:rPr dirty="0" sz="1200" spc="-5">
                <a:latin typeface="Times New Roman"/>
                <a:cs typeface="Times New Roman"/>
              </a:rPr>
              <a:t>sắc nét </a:t>
            </a:r>
            <a:r>
              <a:rPr dirty="0" sz="1200">
                <a:latin typeface="Times New Roman"/>
                <a:cs typeface="Times New Roman"/>
              </a:rPr>
              <a:t>cao là không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nét mờ, mọi thứ  rõ </a:t>
            </a:r>
            <a:r>
              <a:rPr dirty="0" sz="1200" spc="-5">
                <a:latin typeface="Times New Roman"/>
                <a:cs typeface="Times New Roman"/>
              </a:rPr>
              <a:t>ràng </a:t>
            </a:r>
            <a:r>
              <a:rPr dirty="0" sz="1200">
                <a:latin typeface="Times New Roman"/>
                <a:cs typeface="Times New Roman"/>
              </a:rPr>
              <a:t>tách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bạch.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Shutter speed </a:t>
            </a:r>
            <a:r>
              <a:rPr dirty="0" sz="1200" b="1">
                <a:latin typeface="Times New Roman"/>
                <a:cs typeface="Times New Roman"/>
              </a:rPr>
              <a:t>- Tốc độ </a:t>
            </a:r>
            <a:r>
              <a:rPr dirty="0" sz="1200" spc="-10" b="1">
                <a:latin typeface="Times New Roman"/>
                <a:cs typeface="Times New Roman"/>
              </a:rPr>
              <a:t>màn </a:t>
            </a:r>
            <a:r>
              <a:rPr dirty="0" sz="1200" b="1">
                <a:latin typeface="Times New Roman"/>
                <a:cs typeface="Times New Roman"/>
              </a:rPr>
              <a:t>trập </a:t>
            </a:r>
            <a:r>
              <a:rPr dirty="0" sz="1200" spc="-5" b="1">
                <a:latin typeface="Times New Roman"/>
                <a:cs typeface="Times New Roman"/>
              </a:rPr>
              <a:t>(tốc </a:t>
            </a:r>
            <a:r>
              <a:rPr dirty="0" sz="1200" b="1">
                <a:latin typeface="Times New Roman"/>
                <a:cs typeface="Times New Roman"/>
              </a:rPr>
              <a:t>độ vận hành </a:t>
            </a:r>
            <a:r>
              <a:rPr dirty="0" sz="1200" spc="-5" b="1">
                <a:latin typeface="Times New Roman"/>
                <a:cs typeface="Times New Roman"/>
              </a:rPr>
              <a:t>của </a:t>
            </a:r>
            <a:r>
              <a:rPr dirty="0" sz="1200" spc="-10" b="1">
                <a:latin typeface="Times New Roman"/>
                <a:cs typeface="Times New Roman"/>
              </a:rPr>
              <a:t>màn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trập)</a:t>
            </a:r>
            <a:endParaRPr sz="1200">
              <a:latin typeface="Times New Roman"/>
              <a:cs typeface="Times New Roman"/>
            </a:endParaRPr>
          </a:p>
          <a:p>
            <a:pPr marL="12700" marR="105410">
              <a:lnSpc>
                <a:spcPts val="1380"/>
              </a:lnSpc>
              <a:spcBef>
                <a:spcPts val="780"/>
              </a:spcBef>
            </a:pPr>
            <a:r>
              <a:rPr dirty="0" sz="1200">
                <a:latin typeface="Times New Roman"/>
                <a:cs typeface="Times New Roman"/>
              </a:rPr>
              <a:t>Sự </a:t>
            </a:r>
            <a:r>
              <a:rPr dirty="0" sz="1200" spc="-5">
                <a:latin typeface="Times New Roman"/>
                <a:cs typeface="Times New Roman"/>
              </a:rPr>
              <a:t>vận hành của </a:t>
            </a:r>
            <a:r>
              <a:rPr dirty="0" sz="1200">
                <a:latin typeface="Times New Roman"/>
                <a:cs typeface="Times New Roman"/>
              </a:rPr>
              <a:t>màn trập trong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kiểm soát thời </a:t>
            </a:r>
            <a:r>
              <a:rPr dirty="0" sz="1200" spc="-5">
                <a:latin typeface="Times New Roman"/>
                <a:cs typeface="Times New Roman"/>
              </a:rPr>
              <a:t>gian </a:t>
            </a:r>
            <a:r>
              <a:rPr dirty="0" sz="1200">
                <a:latin typeface="Times New Roman"/>
                <a:cs typeface="Times New Roman"/>
              </a:rPr>
              <a:t>mà </a:t>
            </a:r>
            <a:r>
              <a:rPr dirty="0" sz="1200" spc="-5">
                <a:latin typeface="Times New Roman"/>
                <a:cs typeface="Times New Roman"/>
              </a:rPr>
              <a:t>ánh </a:t>
            </a:r>
            <a:r>
              <a:rPr dirty="0" sz="1200">
                <a:latin typeface="Times New Roman"/>
                <a:cs typeface="Times New Roman"/>
              </a:rPr>
              <a:t>sáng đi vào </a:t>
            </a:r>
            <a:r>
              <a:rPr dirty="0" sz="1200" spc="-5">
                <a:latin typeface="Times New Roman"/>
                <a:cs typeface="Times New Roman"/>
              </a:rPr>
              <a:t>cảm biến ảnh.  </a:t>
            </a:r>
            <a:r>
              <a:rPr dirty="0" sz="1200">
                <a:latin typeface="Times New Roman"/>
                <a:cs typeface="Times New Roman"/>
              </a:rPr>
              <a:t>Cùng với khẩu độ ống kính kiểm </a:t>
            </a:r>
            <a:r>
              <a:rPr dirty="0" sz="1200" spc="-5">
                <a:latin typeface="Times New Roman"/>
                <a:cs typeface="Times New Roman"/>
              </a:rPr>
              <a:t>soát toàn </a:t>
            </a:r>
            <a:r>
              <a:rPr dirty="0" sz="1200">
                <a:latin typeface="Times New Roman"/>
                <a:cs typeface="Times New Roman"/>
              </a:rPr>
              <a:t>bộ lượng sáng </a:t>
            </a:r>
            <a:r>
              <a:rPr dirty="0" sz="1200" spc="5">
                <a:latin typeface="Times New Roman"/>
                <a:cs typeface="Times New Roman"/>
              </a:rPr>
              <a:t>đi </a:t>
            </a:r>
            <a:r>
              <a:rPr dirty="0" sz="1200">
                <a:latin typeface="Times New Roman"/>
                <a:cs typeface="Times New Roman"/>
              </a:rPr>
              <a:t>qua ống kính và </a:t>
            </a:r>
            <a:r>
              <a:rPr dirty="0" sz="1200" spc="-5">
                <a:latin typeface="Times New Roman"/>
                <a:cs typeface="Times New Roman"/>
              </a:rPr>
              <a:t>cảm biến </a:t>
            </a:r>
            <a:r>
              <a:rPr dirty="0" sz="1200">
                <a:latin typeface="Times New Roman"/>
                <a:cs typeface="Times New Roman"/>
              </a:rPr>
              <a:t>nhận  </a:t>
            </a:r>
            <a:r>
              <a:rPr dirty="0" sz="1200" spc="-5">
                <a:latin typeface="Times New Roman"/>
                <a:cs typeface="Times New Roman"/>
              </a:rPr>
              <a:t>được.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Shutter Priority AE </a:t>
            </a:r>
            <a:r>
              <a:rPr dirty="0" sz="1200" b="1">
                <a:latin typeface="Times New Roman"/>
                <a:cs typeface="Times New Roman"/>
              </a:rPr>
              <a:t>- Chế độ </a:t>
            </a:r>
            <a:r>
              <a:rPr dirty="0" sz="1200" spc="-5" b="1">
                <a:latin typeface="Times New Roman"/>
                <a:cs typeface="Times New Roman"/>
              </a:rPr>
              <a:t>chụp ưu tiên </a:t>
            </a:r>
            <a:r>
              <a:rPr dirty="0" sz="1200" b="1">
                <a:latin typeface="Times New Roman"/>
                <a:cs typeface="Times New Roman"/>
              </a:rPr>
              <a:t>tốc độ </a:t>
            </a:r>
            <a:r>
              <a:rPr dirty="0" sz="1200" spc="-10" b="1">
                <a:latin typeface="Times New Roman"/>
                <a:cs typeface="Times New Roman"/>
              </a:rPr>
              <a:t>màn</a:t>
            </a:r>
            <a:r>
              <a:rPr dirty="0" sz="1200" spc="-5" b="1">
                <a:latin typeface="Times New Roman"/>
                <a:cs typeface="Times New Roman"/>
              </a:rPr>
              <a:t> trập</a:t>
            </a:r>
            <a:endParaRPr sz="1200">
              <a:latin typeface="Times New Roman"/>
              <a:cs typeface="Times New Roman"/>
            </a:endParaRPr>
          </a:p>
          <a:p>
            <a:pPr marL="12700" marR="97155">
              <a:lnSpc>
                <a:spcPts val="1380"/>
              </a:lnSpc>
              <a:spcBef>
                <a:spcPts val="785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 spc="-5">
                <a:latin typeface="Times New Roman"/>
                <a:cs typeface="Times New Roman"/>
              </a:rPr>
              <a:t>chế </a:t>
            </a:r>
            <a:r>
              <a:rPr dirty="0" sz="1200">
                <a:latin typeface="Times New Roman"/>
                <a:cs typeface="Times New Roman"/>
              </a:rPr>
              <a:t>độ phơi sáng tự động </a:t>
            </a:r>
            <a:r>
              <a:rPr dirty="0" sz="1200" spc="-5">
                <a:latin typeface="Times New Roman"/>
                <a:cs typeface="Times New Roman"/>
              </a:rPr>
              <a:t>cho </a:t>
            </a:r>
            <a:r>
              <a:rPr dirty="0" sz="1200">
                <a:latin typeface="Times New Roman"/>
                <a:cs typeface="Times New Roman"/>
              </a:rPr>
              <a:t>phép </a:t>
            </a:r>
            <a:r>
              <a:rPr dirty="0" sz="1200" spc="-5">
                <a:latin typeface="Times New Roman"/>
                <a:cs typeface="Times New Roman"/>
              </a:rPr>
              <a:t>người chụp </a:t>
            </a:r>
            <a:r>
              <a:rPr dirty="0" sz="1200">
                <a:latin typeface="Times New Roman"/>
                <a:cs typeface="Times New Roman"/>
              </a:rPr>
              <a:t>tuỳ </a:t>
            </a:r>
            <a:r>
              <a:rPr dirty="0" sz="1200" spc="-5">
                <a:latin typeface="Times New Roman"/>
                <a:cs typeface="Times New Roman"/>
              </a:rPr>
              <a:t>chỉnh </a:t>
            </a:r>
            <a:r>
              <a:rPr dirty="0" sz="1200">
                <a:latin typeface="Times New Roman"/>
                <a:cs typeface="Times New Roman"/>
              </a:rPr>
              <a:t>tốc độ màn trập, máy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tự động  </a:t>
            </a:r>
            <a:r>
              <a:rPr dirty="0" sz="1200" spc="-5">
                <a:latin typeface="Times New Roman"/>
                <a:cs typeface="Times New Roman"/>
              </a:rPr>
              <a:t>thiết lập khẩu </a:t>
            </a:r>
            <a:r>
              <a:rPr dirty="0" sz="1200">
                <a:latin typeface="Times New Roman"/>
                <a:cs typeface="Times New Roman"/>
              </a:rPr>
              <a:t>độ ống kính </a:t>
            </a:r>
            <a:r>
              <a:rPr dirty="0" sz="1200" spc="-5">
                <a:latin typeface="Times New Roman"/>
                <a:cs typeface="Times New Roman"/>
              </a:rPr>
              <a:t>sao cho có </a:t>
            </a:r>
            <a:r>
              <a:rPr dirty="0" sz="1200">
                <a:latin typeface="Times New Roman"/>
                <a:cs typeface="Times New Roman"/>
              </a:rPr>
              <a:t>độ phơi sáng phù hợp theo tính toán </a:t>
            </a:r>
            <a:r>
              <a:rPr dirty="0" sz="1200" spc="-5">
                <a:latin typeface="Times New Roman"/>
                <a:cs typeface="Times New Roman"/>
              </a:rPr>
              <a:t>của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ảnh. </a:t>
            </a:r>
            <a:r>
              <a:rPr dirty="0" sz="1200">
                <a:latin typeface="Times New Roman"/>
                <a:cs typeface="Times New Roman"/>
              </a:rPr>
              <a:t>Chọn  </a:t>
            </a:r>
            <a:r>
              <a:rPr dirty="0" sz="1200" spc="-5">
                <a:latin typeface="Times New Roman"/>
                <a:cs typeface="Times New Roman"/>
              </a:rPr>
              <a:t>chụp </a:t>
            </a:r>
            <a:r>
              <a:rPr dirty="0" sz="1200">
                <a:latin typeface="Times New Roman"/>
                <a:cs typeface="Times New Roman"/>
              </a:rPr>
              <a:t>bằng chế độ </a:t>
            </a:r>
            <a:r>
              <a:rPr dirty="0" sz="1200" spc="5">
                <a:latin typeface="Times New Roman"/>
                <a:cs typeface="Times New Roman"/>
              </a:rPr>
              <a:t>này </a:t>
            </a:r>
            <a:r>
              <a:rPr dirty="0" sz="1200">
                <a:latin typeface="Times New Roman"/>
                <a:cs typeface="Times New Roman"/>
              </a:rPr>
              <a:t>khi muốn kiểm </a:t>
            </a:r>
            <a:r>
              <a:rPr dirty="0" sz="1200" spc="-5">
                <a:latin typeface="Times New Roman"/>
                <a:cs typeface="Times New Roman"/>
              </a:rPr>
              <a:t>soát </a:t>
            </a:r>
            <a:r>
              <a:rPr dirty="0" sz="1200">
                <a:latin typeface="Times New Roman"/>
                <a:cs typeface="Times New Roman"/>
              </a:rPr>
              <a:t>tốc độ màn </a:t>
            </a:r>
            <a:r>
              <a:rPr dirty="0" sz="1200" spc="-5">
                <a:latin typeface="Times New Roman"/>
                <a:cs typeface="Times New Roman"/>
              </a:rPr>
              <a:t>trập chụp </a:t>
            </a:r>
            <a:r>
              <a:rPr dirty="0" sz="1200">
                <a:latin typeface="Times New Roman"/>
                <a:cs typeface="Times New Roman"/>
              </a:rPr>
              <a:t>đối tượng </a:t>
            </a:r>
            <a:r>
              <a:rPr dirty="0" sz="1200" spc="-5">
                <a:latin typeface="Times New Roman"/>
                <a:cs typeface="Times New Roman"/>
              </a:rPr>
              <a:t>chuyển </a:t>
            </a:r>
            <a:r>
              <a:rPr dirty="0" sz="1200">
                <a:latin typeface="Times New Roman"/>
                <a:cs typeface="Times New Roman"/>
              </a:rPr>
              <a:t>động cần </a:t>
            </a:r>
            <a:r>
              <a:rPr dirty="0" sz="1200" spc="-5">
                <a:latin typeface="Times New Roman"/>
                <a:cs typeface="Times New Roman"/>
              </a:rPr>
              <a:t>bắt  </a:t>
            </a:r>
            <a:r>
              <a:rPr dirty="0" sz="1200">
                <a:latin typeface="Times New Roman"/>
                <a:cs typeface="Times New Roman"/>
              </a:rPr>
              <a:t>dính nét, </a:t>
            </a:r>
            <a:r>
              <a:rPr dirty="0" sz="1200" spc="-5">
                <a:latin typeface="Times New Roman"/>
                <a:cs typeface="Times New Roman"/>
              </a:rPr>
              <a:t>hoặc cố </a:t>
            </a:r>
            <a:r>
              <a:rPr dirty="0" sz="1200">
                <a:latin typeface="Times New Roman"/>
                <a:cs typeface="Times New Roman"/>
              </a:rPr>
              <a:t>ý làm mờ nhoè đối tượng </a:t>
            </a:r>
            <a:r>
              <a:rPr dirty="0" sz="1200" spc="-5">
                <a:latin typeface="Times New Roman"/>
                <a:cs typeface="Times New Roman"/>
              </a:rPr>
              <a:t>chuyển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động.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Slow shutter speed </a:t>
            </a:r>
            <a:r>
              <a:rPr dirty="0" sz="1200" b="1">
                <a:latin typeface="Times New Roman"/>
                <a:cs typeface="Times New Roman"/>
              </a:rPr>
              <a:t>- Tốc độ </a:t>
            </a:r>
            <a:r>
              <a:rPr dirty="0" sz="1200" spc="-10" b="1">
                <a:latin typeface="Times New Roman"/>
                <a:cs typeface="Times New Roman"/>
              </a:rPr>
              <a:t>màn </a:t>
            </a:r>
            <a:r>
              <a:rPr dirty="0" sz="1200" b="1">
                <a:latin typeface="Times New Roman"/>
                <a:cs typeface="Times New Roman"/>
              </a:rPr>
              <a:t>trập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chậm</a:t>
            </a:r>
            <a:endParaRPr sz="1200">
              <a:latin typeface="Times New Roman"/>
              <a:cs typeface="Times New Roman"/>
            </a:endParaRPr>
          </a:p>
          <a:p>
            <a:pPr marL="12700" marR="24130">
              <a:lnSpc>
                <a:spcPts val="1380"/>
              </a:lnSpc>
              <a:spcBef>
                <a:spcPts val="780"/>
              </a:spcBef>
            </a:pPr>
            <a:r>
              <a:rPr dirty="0" sz="1200" spc="-5">
                <a:latin typeface="Times New Roman"/>
                <a:cs typeface="Times New Roman"/>
              </a:rPr>
              <a:t>Cách chụp </a:t>
            </a:r>
            <a:r>
              <a:rPr dirty="0" sz="1200" spc="5">
                <a:latin typeface="Times New Roman"/>
                <a:cs typeface="Times New Roman"/>
              </a:rPr>
              <a:t>này </a:t>
            </a:r>
            <a:r>
              <a:rPr dirty="0" sz="1200">
                <a:latin typeface="Times New Roman"/>
                <a:cs typeface="Times New Roman"/>
              </a:rPr>
              <a:t>hiệu quả khi muốn tạo </a:t>
            </a:r>
            <a:r>
              <a:rPr dirty="0" sz="1200" spc="-5">
                <a:latin typeface="Times New Roman"/>
                <a:cs typeface="Times New Roman"/>
              </a:rPr>
              <a:t>hiệu </a:t>
            </a:r>
            <a:r>
              <a:rPr dirty="0" sz="1200">
                <a:latin typeface="Times New Roman"/>
                <a:cs typeface="Times New Roman"/>
              </a:rPr>
              <a:t>ứng </a:t>
            </a:r>
            <a:r>
              <a:rPr dirty="0" sz="1200" spc="5">
                <a:latin typeface="Times New Roman"/>
                <a:cs typeface="Times New Roman"/>
              </a:rPr>
              <a:t>mờ </a:t>
            </a:r>
            <a:r>
              <a:rPr dirty="0" sz="1200">
                <a:latin typeface="Times New Roman"/>
                <a:cs typeface="Times New Roman"/>
              </a:rPr>
              <a:t>đối tượng di </a:t>
            </a:r>
            <a:r>
              <a:rPr dirty="0" sz="1200" spc="-5">
                <a:latin typeface="Times New Roman"/>
                <a:cs typeface="Times New Roman"/>
              </a:rPr>
              <a:t>chuyển, </a:t>
            </a:r>
            <a:r>
              <a:rPr dirty="0" sz="1200">
                <a:latin typeface="Times New Roman"/>
                <a:cs typeface="Times New Roman"/>
              </a:rPr>
              <a:t>như </a:t>
            </a:r>
            <a:r>
              <a:rPr dirty="0" sz="1200" spc="-5">
                <a:latin typeface="Times New Roman"/>
                <a:cs typeface="Times New Roman"/>
              </a:rPr>
              <a:t>thác nước, </a:t>
            </a:r>
            <a:r>
              <a:rPr dirty="0" sz="1200">
                <a:latin typeface="Times New Roman"/>
                <a:cs typeface="Times New Roman"/>
              </a:rPr>
              <a:t>dòng </a:t>
            </a:r>
            <a:r>
              <a:rPr dirty="0" sz="1200" spc="5">
                <a:latin typeface="Times New Roman"/>
                <a:cs typeface="Times New Roman"/>
              </a:rPr>
              <a:t>xe  </a:t>
            </a:r>
            <a:r>
              <a:rPr dirty="0" sz="1200" spc="-5">
                <a:latin typeface="Times New Roman"/>
                <a:cs typeface="Times New Roman"/>
              </a:rPr>
              <a:t>ban đêm...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25753"/>
            <a:ext cx="5904865" cy="8157209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1200" spc="-5" b="1">
                <a:latin typeface="Times New Roman"/>
                <a:cs typeface="Times New Roman"/>
              </a:rPr>
              <a:t>Spot metering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Đo </a:t>
            </a:r>
            <a:r>
              <a:rPr dirty="0" sz="1200" b="1">
                <a:latin typeface="Times New Roman"/>
                <a:cs typeface="Times New Roman"/>
              </a:rPr>
              <a:t>sáng điểm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 spc="-5">
                <a:latin typeface="Times New Roman"/>
                <a:cs typeface="Times New Roman"/>
              </a:rPr>
              <a:t>chế </a:t>
            </a:r>
            <a:r>
              <a:rPr dirty="0" sz="1200">
                <a:latin typeface="Times New Roman"/>
                <a:cs typeface="Times New Roman"/>
              </a:rPr>
              <a:t>độ đo sáng </a:t>
            </a:r>
            <a:r>
              <a:rPr dirty="0" sz="1200" spc="-5">
                <a:latin typeface="Times New Roman"/>
                <a:cs typeface="Times New Roman"/>
              </a:rPr>
              <a:t>chỉ </a:t>
            </a:r>
            <a:r>
              <a:rPr dirty="0" sz="1200" spc="5">
                <a:latin typeface="Times New Roman"/>
                <a:cs typeface="Times New Roman"/>
              </a:rPr>
              <a:t>một </a:t>
            </a:r>
            <a:r>
              <a:rPr dirty="0" sz="1200" spc="-5">
                <a:latin typeface="Times New Roman"/>
                <a:cs typeface="Times New Roman"/>
              </a:rPr>
              <a:t>điểm </a:t>
            </a:r>
            <a:r>
              <a:rPr dirty="0" sz="1200">
                <a:latin typeface="Times New Roman"/>
                <a:cs typeface="Times New Roman"/>
              </a:rPr>
              <a:t>nhỏ được đo, </a:t>
            </a:r>
            <a:r>
              <a:rPr dirty="0" sz="1200" spc="-5">
                <a:latin typeface="Times New Roman"/>
                <a:cs typeface="Times New Roman"/>
              </a:rPr>
              <a:t>khoảng </a:t>
            </a:r>
            <a:r>
              <a:rPr dirty="0" sz="1200" spc="5">
                <a:latin typeface="Times New Roman"/>
                <a:cs typeface="Times New Roman"/>
              </a:rPr>
              <a:t>4% </a:t>
            </a:r>
            <a:r>
              <a:rPr dirty="0" sz="1200">
                <a:latin typeface="Times New Roman"/>
                <a:cs typeface="Times New Roman"/>
              </a:rPr>
              <a:t>bối </a:t>
            </a:r>
            <a:r>
              <a:rPr dirty="0" sz="1200" spc="-5">
                <a:latin typeface="Times New Roman"/>
                <a:cs typeface="Times New Roman"/>
              </a:rPr>
              <a:t>cảnh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chụp.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200" spc="-5" b="1">
                <a:latin typeface="Times New Roman"/>
                <a:cs typeface="Times New Roman"/>
              </a:rPr>
              <a:t>Standard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Chuẩn</a:t>
            </a:r>
            <a:endParaRPr sz="1200">
              <a:latin typeface="Times New Roman"/>
              <a:cs typeface="Times New Roman"/>
            </a:endParaRPr>
          </a:p>
          <a:p>
            <a:pPr marL="12700" marR="227329">
              <a:lnSpc>
                <a:spcPts val="1380"/>
              </a:lnSpc>
              <a:spcBef>
                <a:spcPts val="780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 spc="5">
                <a:latin typeface="Times New Roman"/>
                <a:cs typeface="Times New Roman"/>
              </a:rPr>
              <a:t>tuỳ </a:t>
            </a:r>
            <a:r>
              <a:rPr dirty="0" sz="1200" spc="-5">
                <a:latin typeface="Times New Roman"/>
                <a:cs typeface="Times New Roman"/>
              </a:rPr>
              <a:t>chọn chụp ảnh </a:t>
            </a:r>
            <a:r>
              <a:rPr dirty="0" sz="1200">
                <a:latin typeface="Times New Roman"/>
                <a:cs typeface="Times New Roman"/>
              </a:rPr>
              <a:t>chuẩn, không </a:t>
            </a:r>
            <a:r>
              <a:rPr dirty="0" sz="1200" spc="-5">
                <a:latin typeface="Times New Roman"/>
                <a:cs typeface="Times New Roman"/>
              </a:rPr>
              <a:t>thiên </a:t>
            </a:r>
            <a:r>
              <a:rPr dirty="0" sz="1200" spc="5">
                <a:latin typeface="Times New Roman"/>
                <a:cs typeface="Times New Roman"/>
              </a:rPr>
              <a:t>về </a:t>
            </a:r>
            <a:r>
              <a:rPr dirty="0" sz="1200">
                <a:latin typeface="Times New Roman"/>
                <a:cs typeface="Times New Roman"/>
              </a:rPr>
              <a:t>các phong </a:t>
            </a:r>
            <a:r>
              <a:rPr dirty="0" sz="1200" spc="-5">
                <a:latin typeface="Times New Roman"/>
                <a:cs typeface="Times New Roman"/>
              </a:rPr>
              <a:t>cách chụp ảnh </a:t>
            </a:r>
            <a:r>
              <a:rPr dirty="0" sz="1200">
                <a:latin typeface="Times New Roman"/>
                <a:cs typeface="Times New Roman"/>
              </a:rPr>
              <a:t>khác như phong cảnh,  </a:t>
            </a:r>
            <a:r>
              <a:rPr dirty="0" sz="1200" spc="-5">
                <a:latin typeface="Times New Roman"/>
                <a:cs typeface="Times New Roman"/>
              </a:rPr>
              <a:t>chân dung...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Subject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Chủ </a:t>
            </a:r>
            <a:r>
              <a:rPr dirty="0" sz="1200" b="1">
                <a:latin typeface="Times New Roman"/>
                <a:cs typeface="Times New Roman"/>
              </a:rPr>
              <a:t>thể</a:t>
            </a:r>
            <a:endParaRPr sz="1200">
              <a:latin typeface="Times New Roman"/>
              <a:cs typeface="Times New Roman"/>
            </a:endParaRPr>
          </a:p>
          <a:p>
            <a:pPr marL="12700" marR="193675">
              <a:lnSpc>
                <a:spcPts val="1380"/>
              </a:lnSpc>
              <a:spcBef>
                <a:spcPts val="780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 spc="-5">
                <a:latin typeface="Times New Roman"/>
                <a:cs typeface="Times New Roman"/>
              </a:rPr>
              <a:t>chủ </a:t>
            </a:r>
            <a:r>
              <a:rPr dirty="0" sz="1200">
                <a:latin typeface="Times New Roman"/>
                <a:cs typeface="Times New Roman"/>
              </a:rPr>
              <a:t>thể </a:t>
            </a:r>
            <a:r>
              <a:rPr dirty="0" sz="1200" spc="-5">
                <a:latin typeface="Times New Roman"/>
                <a:cs typeface="Times New Roman"/>
              </a:rPr>
              <a:t>chính của ảnh cần </a:t>
            </a:r>
            <a:r>
              <a:rPr dirty="0" sz="1200">
                <a:latin typeface="Times New Roman"/>
                <a:cs typeface="Times New Roman"/>
              </a:rPr>
              <a:t>làm nổi bật trong khung cảnh, là </a:t>
            </a:r>
            <a:r>
              <a:rPr dirty="0" sz="1200" spc="-5">
                <a:latin typeface="Times New Roman"/>
                <a:cs typeface="Times New Roman"/>
              </a:rPr>
              <a:t>người </a:t>
            </a:r>
            <a:r>
              <a:rPr dirty="0" sz="1200">
                <a:latin typeface="Times New Roman"/>
                <a:cs typeface="Times New Roman"/>
              </a:rPr>
              <a:t>hoặc </a:t>
            </a:r>
            <a:r>
              <a:rPr dirty="0" sz="1200" spc="-5">
                <a:latin typeface="Times New Roman"/>
                <a:cs typeface="Times New Roman"/>
              </a:rPr>
              <a:t>vật </a:t>
            </a:r>
            <a:r>
              <a:rPr dirty="0" sz="1200">
                <a:latin typeface="Times New Roman"/>
                <a:cs typeface="Times New Roman"/>
              </a:rPr>
              <a:t>mà người </a:t>
            </a:r>
            <a:r>
              <a:rPr dirty="0" sz="1200" spc="-5">
                <a:latin typeface="Times New Roman"/>
                <a:cs typeface="Times New Roman"/>
              </a:rPr>
              <a:t>chụp  </a:t>
            </a:r>
            <a:r>
              <a:rPr dirty="0" sz="1200">
                <a:latin typeface="Times New Roman"/>
                <a:cs typeface="Times New Roman"/>
              </a:rPr>
              <a:t>muốn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chụp.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Subject blur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Mờ chủ</a:t>
            </a:r>
            <a:r>
              <a:rPr dirty="0" sz="1200" b="1">
                <a:latin typeface="Times New Roman"/>
                <a:cs typeface="Times New Roman"/>
              </a:rPr>
              <a:t> thể</a:t>
            </a:r>
            <a:endParaRPr sz="1200">
              <a:latin typeface="Times New Roman"/>
              <a:cs typeface="Times New Roman"/>
            </a:endParaRPr>
          </a:p>
          <a:p>
            <a:pPr marL="12700" marR="264795">
              <a:lnSpc>
                <a:spcPts val="1380"/>
              </a:lnSpc>
              <a:spcBef>
                <a:spcPts val="785"/>
              </a:spcBef>
            </a:pPr>
            <a:r>
              <a:rPr dirty="0" sz="1200">
                <a:latin typeface="Times New Roman"/>
                <a:cs typeface="Times New Roman"/>
              </a:rPr>
              <a:t>Tình </a:t>
            </a:r>
            <a:r>
              <a:rPr dirty="0" sz="1200" spc="-5">
                <a:latin typeface="Times New Roman"/>
                <a:cs typeface="Times New Roman"/>
              </a:rPr>
              <a:t>trạng </a:t>
            </a:r>
            <a:r>
              <a:rPr dirty="0" sz="1200" spc="5">
                <a:latin typeface="Times New Roman"/>
                <a:cs typeface="Times New Roman"/>
              </a:rPr>
              <a:t>xảy </a:t>
            </a:r>
            <a:r>
              <a:rPr dirty="0" sz="1200">
                <a:latin typeface="Times New Roman"/>
                <a:cs typeface="Times New Roman"/>
              </a:rPr>
              <a:t>ra thường do </a:t>
            </a:r>
            <a:r>
              <a:rPr dirty="0" sz="1200" spc="-5">
                <a:latin typeface="Times New Roman"/>
                <a:cs typeface="Times New Roman"/>
              </a:rPr>
              <a:t>chụp </a:t>
            </a:r>
            <a:r>
              <a:rPr dirty="0" sz="1200">
                <a:latin typeface="Times New Roman"/>
                <a:cs typeface="Times New Roman"/>
              </a:rPr>
              <a:t>với tốc độ màn </a:t>
            </a:r>
            <a:r>
              <a:rPr dirty="0" sz="1200" spc="-5">
                <a:latin typeface="Times New Roman"/>
                <a:cs typeface="Times New Roman"/>
              </a:rPr>
              <a:t>trập </a:t>
            </a:r>
            <a:r>
              <a:rPr dirty="0" sz="1200">
                <a:latin typeface="Times New Roman"/>
                <a:cs typeface="Times New Roman"/>
              </a:rPr>
              <a:t>quá chậm trong </a:t>
            </a:r>
            <a:r>
              <a:rPr dirty="0" sz="1200" spc="-5">
                <a:latin typeface="Times New Roman"/>
                <a:cs typeface="Times New Roman"/>
              </a:rPr>
              <a:t>hoàn cảnh thiếu sáng,  hoặc </a:t>
            </a:r>
            <a:r>
              <a:rPr dirty="0" sz="1200">
                <a:latin typeface="Times New Roman"/>
                <a:cs typeface="Times New Roman"/>
              </a:rPr>
              <a:t>đối tượng di </a:t>
            </a:r>
            <a:r>
              <a:rPr dirty="0" sz="1200" spc="-5">
                <a:latin typeface="Times New Roman"/>
                <a:cs typeface="Times New Roman"/>
              </a:rPr>
              <a:t>chuyển nhanh </a:t>
            </a:r>
            <a:r>
              <a:rPr dirty="0" sz="1200">
                <a:latin typeface="Times New Roman"/>
                <a:cs typeface="Times New Roman"/>
              </a:rPr>
              <a:t>mà tốc độ màn trập không đủ </a:t>
            </a:r>
            <a:r>
              <a:rPr dirty="0" sz="1200" spc="-5">
                <a:latin typeface="Times New Roman"/>
                <a:cs typeface="Times New Roman"/>
              </a:rPr>
              <a:t>nhanh </a:t>
            </a:r>
            <a:r>
              <a:rPr dirty="0" sz="1200" spc="5">
                <a:latin typeface="Times New Roman"/>
                <a:cs typeface="Times New Roman"/>
              </a:rPr>
              <a:t>để </a:t>
            </a:r>
            <a:r>
              <a:rPr dirty="0" sz="1200" spc="-5">
                <a:latin typeface="Times New Roman"/>
                <a:cs typeface="Times New Roman"/>
              </a:rPr>
              <a:t>bắt </a:t>
            </a:r>
            <a:r>
              <a:rPr dirty="0" sz="1200">
                <a:latin typeface="Times New Roman"/>
                <a:cs typeface="Times New Roman"/>
              </a:rPr>
              <a:t>dính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nét.</a:t>
            </a:r>
            <a:endParaRPr sz="1200">
              <a:latin typeface="Times New Roman"/>
              <a:cs typeface="Times New Roman"/>
            </a:endParaRPr>
          </a:p>
          <a:p>
            <a:pPr marL="356235" indent="-343535">
              <a:lnSpc>
                <a:spcPct val="100000"/>
              </a:lnSpc>
              <a:spcBef>
                <a:spcPts val="1100"/>
              </a:spcBef>
              <a:buAutoNum type="arabicPeriod" startAt="18"/>
              <a:tabLst>
                <a:tab pos="356870" algn="l"/>
              </a:tabLst>
            </a:pPr>
            <a:r>
              <a:rPr dirty="0" sz="1800" b="1">
                <a:latin typeface="Times New Roman"/>
                <a:cs typeface="Times New Roman"/>
              </a:rPr>
              <a:t>T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200" spc="-5" b="1">
                <a:latin typeface="Times New Roman"/>
                <a:cs typeface="Times New Roman"/>
              </a:rPr>
              <a:t>Tele </a:t>
            </a:r>
            <a:r>
              <a:rPr dirty="0" sz="1200" b="1">
                <a:latin typeface="Times New Roman"/>
                <a:cs typeface="Times New Roman"/>
              </a:rPr>
              <a:t>/ Telephoto / </a:t>
            </a:r>
            <a:r>
              <a:rPr dirty="0" sz="1200" spc="-5" b="1">
                <a:latin typeface="Times New Roman"/>
                <a:cs typeface="Times New Roman"/>
              </a:rPr>
              <a:t>Super telephoto lens </a:t>
            </a:r>
            <a:r>
              <a:rPr dirty="0" sz="1200" b="1">
                <a:latin typeface="Times New Roman"/>
                <a:cs typeface="Times New Roman"/>
              </a:rPr>
              <a:t>- Ống </a:t>
            </a:r>
            <a:r>
              <a:rPr dirty="0" sz="1200" spc="-5" b="1">
                <a:latin typeface="Times New Roman"/>
                <a:cs typeface="Times New Roman"/>
              </a:rPr>
              <a:t>kính chụp </a:t>
            </a:r>
            <a:r>
              <a:rPr dirty="0" sz="1200" b="1">
                <a:latin typeface="Times New Roman"/>
                <a:cs typeface="Times New Roman"/>
              </a:rPr>
              <a:t>xa / siêu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xa</a:t>
            </a:r>
            <a:endParaRPr sz="1200">
              <a:latin typeface="Times New Roman"/>
              <a:cs typeface="Times New Roman"/>
            </a:endParaRPr>
          </a:p>
          <a:p>
            <a:pPr marL="12700" marR="65405">
              <a:lnSpc>
                <a:spcPts val="1380"/>
              </a:lnSpc>
              <a:spcBef>
                <a:spcPts val="780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loại ống kính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độ dài tiêu </a:t>
            </a:r>
            <a:r>
              <a:rPr dirty="0" sz="1200" spc="-5">
                <a:latin typeface="Times New Roman"/>
                <a:cs typeface="Times New Roman"/>
              </a:rPr>
              <a:t>cự trên </a:t>
            </a:r>
            <a:r>
              <a:rPr dirty="0" sz="1200">
                <a:latin typeface="Times New Roman"/>
                <a:cs typeface="Times New Roman"/>
              </a:rPr>
              <a:t>50mm. </a:t>
            </a:r>
            <a:r>
              <a:rPr dirty="0" sz="1200" spc="-5">
                <a:latin typeface="Times New Roman"/>
                <a:cs typeface="Times New Roman"/>
              </a:rPr>
              <a:t>Loại </a:t>
            </a:r>
            <a:r>
              <a:rPr dirty="0" sz="1200">
                <a:latin typeface="Times New Roman"/>
                <a:cs typeface="Times New Roman"/>
              </a:rPr>
              <a:t>ống kính </a:t>
            </a:r>
            <a:r>
              <a:rPr dirty="0" sz="1200" spc="5">
                <a:latin typeface="Times New Roman"/>
                <a:cs typeface="Times New Roman"/>
              </a:rPr>
              <a:t>này </a:t>
            </a:r>
            <a:r>
              <a:rPr dirty="0" sz="1200">
                <a:latin typeface="Times New Roman"/>
                <a:cs typeface="Times New Roman"/>
              </a:rPr>
              <a:t>hiệu quả khi chụp đối tượng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ở  </a:t>
            </a:r>
            <a:r>
              <a:rPr dirty="0" sz="1200" spc="5">
                <a:latin typeface="Times New Roman"/>
                <a:cs typeface="Times New Roman"/>
              </a:rPr>
              <a:t>xa </a:t>
            </a:r>
            <a:r>
              <a:rPr dirty="0" sz="1200">
                <a:latin typeface="Times New Roman"/>
                <a:cs typeface="Times New Roman"/>
              </a:rPr>
              <a:t>nhìn thấy </a:t>
            </a:r>
            <a:r>
              <a:rPr dirty="0" sz="1200" spc="-5">
                <a:latin typeface="Times New Roman"/>
                <a:cs typeface="Times New Roman"/>
              </a:rPr>
              <a:t>gần </a:t>
            </a:r>
            <a:r>
              <a:rPr dirty="0" sz="1200">
                <a:latin typeface="Times New Roman"/>
                <a:cs typeface="Times New Roman"/>
              </a:rPr>
              <a:t>hơn,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độ </a:t>
            </a:r>
            <a:r>
              <a:rPr dirty="0" sz="1200" spc="-5">
                <a:latin typeface="Times New Roman"/>
                <a:cs typeface="Times New Roman"/>
              </a:rPr>
              <a:t>sâu </a:t>
            </a:r>
            <a:r>
              <a:rPr dirty="0" sz="1200">
                <a:latin typeface="Times New Roman"/>
                <a:cs typeface="Times New Roman"/>
              </a:rPr>
              <a:t>trường </a:t>
            </a:r>
            <a:r>
              <a:rPr dirty="0" sz="1200" spc="-5">
                <a:latin typeface="Times New Roman"/>
                <a:cs typeface="Times New Roman"/>
              </a:rPr>
              <a:t>ảnh mỏng, các </a:t>
            </a:r>
            <a:r>
              <a:rPr dirty="0" sz="1200">
                <a:latin typeface="Times New Roman"/>
                <a:cs typeface="Times New Roman"/>
              </a:rPr>
              <a:t>lớp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sát </a:t>
            </a:r>
            <a:r>
              <a:rPr dirty="0" sz="1200" spc="-5">
                <a:latin typeface="Times New Roman"/>
                <a:cs typeface="Times New Roman"/>
              </a:rPr>
              <a:t>lại </a:t>
            </a:r>
            <a:r>
              <a:rPr dirty="0" sz="1200">
                <a:latin typeface="Times New Roman"/>
                <a:cs typeface="Times New Roman"/>
              </a:rPr>
              <a:t>gần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nhau...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b="1">
                <a:latin typeface="Times New Roman"/>
                <a:cs typeface="Times New Roman"/>
              </a:rPr>
              <a:t>TIFF - </a:t>
            </a:r>
            <a:r>
              <a:rPr dirty="0" sz="1200" spc="-5" b="1">
                <a:latin typeface="Times New Roman"/>
                <a:cs typeface="Times New Roman"/>
              </a:rPr>
              <a:t>Định </a:t>
            </a:r>
            <a:r>
              <a:rPr dirty="0" sz="1200" b="1">
                <a:latin typeface="Times New Roman"/>
                <a:cs typeface="Times New Roman"/>
              </a:rPr>
              <a:t>dạng ảnh không</a:t>
            </a:r>
            <a:r>
              <a:rPr dirty="0" sz="1200" spc="-12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nén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200" spc="-5">
                <a:latin typeface="Times New Roman"/>
                <a:cs typeface="Times New Roman"/>
              </a:rPr>
              <a:t>Định dạng ảnh </a:t>
            </a:r>
            <a:r>
              <a:rPr dirty="0" sz="1200">
                <a:latin typeface="Times New Roman"/>
                <a:cs typeface="Times New Roman"/>
              </a:rPr>
              <a:t>phổ biến không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nén.</a:t>
            </a:r>
            <a:endParaRPr sz="1200">
              <a:latin typeface="Times New Roman"/>
              <a:cs typeface="Times New Roman"/>
            </a:endParaRPr>
          </a:p>
          <a:p>
            <a:pPr marL="356235" indent="-343535">
              <a:lnSpc>
                <a:spcPct val="100000"/>
              </a:lnSpc>
              <a:spcBef>
                <a:spcPts val="1130"/>
              </a:spcBef>
              <a:buAutoNum type="arabicPeriod" startAt="19"/>
              <a:tabLst>
                <a:tab pos="35687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U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200" spc="-5" b="1">
                <a:latin typeface="Times New Roman"/>
                <a:cs typeface="Times New Roman"/>
              </a:rPr>
              <a:t>Under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exposure </a:t>
            </a:r>
            <a:r>
              <a:rPr dirty="0" sz="1200" b="1">
                <a:latin typeface="Times New Roman"/>
                <a:cs typeface="Times New Roman"/>
              </a:rPr>
              <a:t>- Thiếu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sáng</a:t>
            </a:r>
            <a:endParaRPr sz="1200">
              <a:latin typeface="Times New Roman"/>
              <a:cs typeface="Times New Roman"/>
            </a:endParaRPr>
          </a:p>
          <a:p>
            <a:pPr marL="12700" marR="31750">
              <a:lnSpc>
                <a:spcPts val="1380"/>
              </a:lnSpc>
              <a:spcBef>
                <a:spcPts val="780"/>
              </a:spcBef>
            </a:pPr>
            <a:r>
              <a:rPr dirty="0" sz="1200">
                <a:latin typeface="Times New Roman"/>
                <a:cs typeface="Times New Roman"/>
              </a:rPr>
              <a:t>Tình </a:t>
            </a:r>
            <a:r>
              <a:rPr dirty="0" sz="1200" spc="-5">
                <a:latin typeface="Times New Roman"/>
                <a:cs typeface="Times New Roman"/>
              </a:rPr>
              <a:t>trạng ảnh </a:t>
            </a:r>
            <a:r>
              <a:rPr dirty="0" sz="1200">
                <a:latin typeface="Times New Roman"/>
                <a:cs typeface="Times New Roman"/>
              </a:rPr>
              <a:t>tối hơn cảnh thực tế nhìn bằng mắt, </a:t>
            </a:r>
            <a:r>
              <a:rPr dirty="0" sz="1200" spc="5">
                <a:latin typeface="Times New Roman"/>
                <a:cs typeface="Times New Roman"/>
              </a:rPr>
              <a:t>xảy </a:t>
            </a:r>
            <a:r>
              <a:rPr dirty="0" sz="1200">
                <a:latin typeface="Times New Roman"/>
                <a:cs typeface="Times New Roman"/>
              </a:rPr>
              <a:t>ra khi lượng sáng cảm </a:t>
            </a:r>
            <a:r>
              <a:rPr dirty="0" sz="1200" spc="5">
                <a:latin typeface="Times New Roman"/>
                <a:cs typeface="Times New Roman"/>
              </a:rPr>
              <a:t>biến </a:t>
            </a:r>
            <a:r>
              <a:rPr dirty="0" sz="1200" spc="-5">
                <a:latin typeface="Times New Roman"/>
                <a:cs typeface="Times New Roman"/>
              </a:rPr>
              <a:t>nhận </a:t>
            </a:r>
            <a:r>
              <a:rPr dirty="0" sz="1200">
                <a:latin typeface="Times New Roman"/>
                <a:cs typeface="Times New Roman"/>
              </a:rPr>
              <a:t>được</a:t>
            </a:r>
            <a:r>
              <a:rPr dirty="0" sz="1200" spc="-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ít  hơn mức sáng mà độ phơi </a:t>
            </a:r>
            <a:r>
              <a:rPr dirty="0" sz="1200" spc="-5">
                <a:latin typeface="Times New Roman"/>
                <a:cs typeface="Times New Roman"/>
              </a:rPr>
              <a:t>sáng </a:t>
            </a:r>
            <a:r>
              <a:rPr dirty="0" sz="1200">
                <a:latin typeface="Times New Roman"/>
                <a:cs typeface="Times New Roman"/>
              </a:rPr>
              <a:t>phù hợp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cần.</a:t>
            </a:r>
            <a:endParaRPr sz="1200">
              <a:latin typeface="Times New Roman"/>
              <a:cs typeface="Times New Roman"/>
            </a:endParaRPr>
          </a:p>
          <a:p>
            <a:pPr marL="356235" indent="-343535">
              <a:lnSpc>
                <a:spcPct val="100000"/>
              </a:lnSpc>
              <a:spcBef>
                <a:spcPts val="1105"/>
              </a:spcBef>
              <a:buAutoNum type="arabicPeriod" startAt="20"/>
              <a:tabLst>
                <a:tab pos="35687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V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200" spc="-5" b="1">
                <a:latin typeface="Times New Roman"/>
                <a:cs typeface="Times New Roman"/>
              </a:rPr>
              <a:t>Viewfinder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Kính ngắm </a:t>
            </a:r>
            <a:r>
              <a:rPr dirty="0" sz="1200" b="1">
                <a:latin typeface="Times New Roman"/>
                <a:cs typeface="Times New Roman"/>
              </a:rPr>
              <a:t>/ Ống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ngắm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bộ phận quang học </a:t>
            </a:r>
            <a:r>
              <a:rPr dirty="0" sz="1200" spc="-5">
                <a:latin typeface="Times New Roman"/>
                <a:cs typeface="Times New Roman"/>
              </a:rPr>
              <a:t>giúp người chụp </a:t>
            </a:r>
            <a:r>
              <a:rPr dirty="0" sz="1200">
                <a:latin typeface="Times New Roman"/>
                <a:cs typeface="Times New Roman"/>
              </a:rPr>
              <a:t>nhìn thấy những </a:t>
            </a:r>
            <a:r>
              <a:rPr dirty="0" sz="1200" spc="-10">
                <a:latin typeface="Times New Roman"/>
                <a:cs typeface="Times New Roman"/>
              </a:rPr>
              <a:t>gì </a:t>
            </a:r>
            <a:r>
              <a:rPr dirty="0" sz="1200" spc="-5">
                <a:latin typeface="Times New Roman"/>
                <a:cs typeface="Times New Roman"/>
              </a:rPr>
              <a:t>sẽ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chụp.</a:t>
            </a:r>
            <a:endParaRPr sz="1200">
              <a:latin typeface="Times New Roman"/>
              <a:cs typeface="Times New Roman"/>
            </a:endParaRPr>
          </a:p>
          <a:p>
            <a:pPr marL="356235" indent="-343535">
              <a:lnSpc>
                <a:spcPct val="100000"/>
              </a:lnSpc>
              <a:spcBef>
                <a:spcPts val="1130"/>
              </a:spcBef>
              <a:buAutoNum type="arabicPeriod" startAt="21"/>
              <a:tabLst>
                <a:tab pos="356870" algn="l"/>
              </a:tabLst>
            </a:pPr>
            <a:r>
              <a:rPr dirty="0" sz="1800" b="1">
                <a:latin typeface="Times New Roman"/>
                <a:cs typeface="Times New Roman"/>
              </a:rPr>
              <a:t>W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200" spc="-5" b="1">
                <a:latin typeface="Times New Roman"/>
                <a:cs typeface="Times New Roman"/>
              </a:rPr>
              <a:t>White balance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Cân </a:t>
            </a:r>
            <a:r>
              <a:rPr dirty="0" sz="1200" b="1">
                <a:latin typeface="Times New Roman"/>
                <a:cs typeface="Times New Roman"/>
              </a:rPr>
              <a:t>bằng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trắng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780"/>
              </a:spcBef>
            </a:pPr>
            <a:r>
              <a:rPr dirty="0" sz="1200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có </a:t>
            </a:r>
            <a:r>
              <a:rPr dirty="0" sz="1200">
                <a:latin typeface="Times New Roman"/>
                <a:cs typeface="Times New Roman"/>
              </a:rPr>
              <a:t>chức năng cân </a:t>
            </a:r>
            <a:r>
              <a:rPr dirty="0" sz="1200" spc="-5">
                <a:latin typeface="Times New Roman"/>
                <a:cs typeface="Times New Roman"/>
              </a:rPr>
              <a:t>bằng </a:t>
            </a:r>
            <a:r>
              <a:rPr dirty="0" sz="1200">
                <a:latin typeface="Times New Roman"/>
                <a:cs typeface="Times New Roman"/>
              </a:rPr>
              <a:t>trắng tự động </a:t>
            </a:r>
            <a:r>
              <a:rPr dirty="0" sz="1200" spc="-5">
                <a:latin typeface="Times New Roman"/>
                <a:cs typeface="Times New Roman"/>
              </a:rPr>
              <a:t>(AWB) </a:t>
            </a:r>
            <a:r>
              <a:rPr dirty="0" sz="1200">
                <a:latin typeface="Times New Roman"/>
                <a:cs typeface="Times New Roman"/>
              </a:rPr>
              <a:t>để cân </a:t>
            </a:r>
            <a:r>
              <a:rPr dirty="0" sz="1200" spc="-5">
                <a:latin typeface="Times New Roman"/>
                <a:cs typeface="Times New Roman"/>
              </a:rPr>
              <a:t>chỉnh </a:t>
            </a:r>
            <a:r>
              <a:rPr dirty="0" sz="1200">
                <a:latin typeface="Times New Roman"/>
                <a:cs typeface="Times New Roman"/>
              </a:rPr>
              <a:t>các loại ánh </a:t>
            </a:r>
            <a:r>
              <a:rPr dirty="0" sz="1200" spc="-5">
                <a:latin typeface="Times New Roman"/>
                <a:cs typeface="Times New Roman"/>
              </a:rPr>
              <a:t>sáng </a:t>
            </a:r>
            <a:r>
              <a:rPr dirty="0" sz="1200">
                <a:latin typeface="Times New Roman"/>
                <a:cs typeface="Times New Roman"/>
              </a:rPr>
              <a:t>khác </a:t>
            </a:r>
            <a:r>
              <a:rPr dirty="0" sz="1200" spc="-5">
                <a:latin typeface="Times New Roman"/>
                <a:cs typeface="Times New Roman"/>
              </a:rPr>
              <a:t>nhau  </a:t>
            </a:r>
            <a:r>
              <a:rPr dirty="0" sz="1200">
                <a:latin typeface="Times New Roman"/>
                <a:cs typeface="Times New Roman"/>
              </a:rPr>
              <a:t>để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màu </a:t>
            </a:r>
            <a:r>
              <a:rPr dirty="0" sz="1200" spc="-5">
                <a:latin typeface="Times New Roman"/>
                <a:cs typeface="Times New Roman"/>
              </a:rPr>
              <a:t>sắc </a:t>
            </a:r>
            <a:r>
              <a:rPr dirty="0" sz="1200">
                <a:latin typeface="Times New Roman"/>
                <a:cs typeface="Times New Roman"/>
              </a:rPr>
              <a:t>phù hợp nhất với bối </a:t>
            </a:r>
            <a:r>
              <a:rPr dirty="0" sz="1200" spc="-5">
                <a:latin typeface="Times New Roman"/>
                <a:cs typeface="Times New Roman"/>
              </a:rPr>
              <a:t>cảnh sáng, </a:t>
            </a:r>
            <a:r>
              <a:rPr dirty="0" sz="1200">
                <a:latin typeface="Times New Roman"/>
                <a:cs typeface="Times New Roman"/>
              </a:rPr>
              <a:t>như bối </a:t>
            </a:r>
            <a:r>
              <a:rPr dirty="0" sz="1200" spc="-5">
                <a:latin typeface="Times New Roman"/>
                <a:cs typeface="Times New Roman"/>
              </a:rPr>
              <a:t>cảnh ánh </a:t>
            </a:r>
            <a:r>
              <a:rPr dirty="0" sz="1200">
                <a:latin typeface="Times New Roman"/>
                <a:cs typeface="Times New Roman"/>
              </a:rPr>
              <a:t>sáng ngoài </a:t>
            </a:r>
            <a:r>
              <a:rPr dirty="0" sz="1200" spc="-5">
                <a:latin typeface="Times New Roman"/>
                <a:cs typeface="Times New Roman"/>
              </a:rPr>
              <a:t>nắng, </a:t>
            </a:r>
            <a:r>
              <a:rPr dirty="0" sz="1200">
                <a:latin typeface="Times New Roman"/>
                <a:cs typeface="Times New Roman"/>
              </a:rPr>
              <a:t>trong nhà </a:t>
            </a:r>
            <a:r>
              <a:rPr dirty="0" sz="1200" spc="-5">
                <a:latin typeface="Times New Roman"/>
                <a:cs typeface="Times New Roman"/>
              </a:rPr>
              <a:t>đèn  huỳnh quang, ánh đèn </a:t>
            </a:r>
            <a:r>
              <a:rPr dirty="0" sz="1200">
                <a:latin typeface="Times New Roman"/>
                <a:cs typeface="Times New Roman"/>
              </a:rPr>
              <a:t>vàng... </a:t>
            </a:r>
            <a:r>
              <a:rPr dirty="0" sz="1200" spc="-5">
                <a:latin typeface="Times New Roman"/>
                <a:cs typeface="Times New Roman"/>
              </a:rPr>
              <a:t>Người chụp </a:t>
            </a:r>
            <a:r>
              <a:rPr dirty="0" sz="1200">
                <a:latin typeface="Times New Roman"/>
                <a:cs typeface="Times New Roman"/>
              </a:rPr>
              <a:t>cũng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thể tự </a:t>
            </a:r>
            <a:r>
              <a:rPr dirty="0" sz="1200" spc="-5">
                <a:latin typeface="Times New Roman"/>
                <a:cs typeface="Times New Roman"/>
              </a:rPr>
              <a:t>chỉnh cân </a:t>
            </a:r>
            <a:r>
              <a:rPr dirty="0" sz="1200">
                <a:latin typeface="Times New Roman"/>
                <a:cs typeface="Times New Roman"/>
              </a:rPr>
              <a:t>bằng trắng phù hợp với từng  loại </a:t>
            </a:r>
            <a:r>
              <a:rPr dirty="0" sz="1200" spc="-5">
                <a:latin typeface="Times New Roman"/>
                <a:cs typeface="Times New Roman"/>
              </a:rPr>
              <a:t>ánh </a:t>
            </a:r>
            <a:r>
              <a:rPr dirty="0" sz="1200">
                <a:latin typeface="Times New Roman"/>
                <a:cs typeface="Times New Roman"/>
              </a:rPr>
              <a:t>sáng </a:t>
            </a:r>
            <a:r>
              <a:rPr dirty="0" sz="1200" spc="-5">
                <a:latin typeface="Times New Roman"/>
                <a:cs typeface="Times New Roman"/>
              </a:rPr>
              <a:t>khác </a:t>
            </a:r>
            <a:r>
              <a:rPr dirty="0" sz="1200">
                <a:latin typeface="Times New Roman"/>
                <a:cs typeface="Times New Roman"/>
              </a:rPr>
              <a:t>nhau theo ý muốn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riêng.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27277"/>
            <a:ext cx="5794375" cy="740410"/>
          </a:xfrm>
          <a:prstGeom prst="rect">
            <a:avLst/>
          </a:prstGeom>
        </p:spPr>
        <p:txBody>
          <a:bodyPr wrap="square" lIns="0" tIns="990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200" b="1">
                <a:latin typeface="Times New Roman"/>
                <a:cs typeface="Times New Roman"/>
              </a:rPr>
              <a:t>Wide - angle </a:t>
            </a:r>
            <a:r>
              <a:rPr dirty="0" sz="1200" spc="-5" b="1">
                <a:latin typeface="Times New Roman"/>
                <a:cs typeface="Times New Roman"/>
              </a:rPr>
              <a:t>lens </a:t>
            </a:r>
            <a:r>
              <a:rPr dirty="0" sz="1200" b="1">
                <a:latin typeface="Times New Roman"/>
                <a:cs typeface="Times New Roman"/>
              </a:rPr>
              <a:t>- Ống kính góc</a:t>
            </a:r>
            <a:r>
              <a:rPr dirty="0" sz="1200" spc="-3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rộng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780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ống kính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độ </a:t>
            </a:r>
            <a:r>
              <a:rPr dirty="0" sz="1200" spc="-5">
                <a:latin typeface="Times New Roman"/>
                <a:cs typeface="Times New Roman"/>
              </a:rPr>
              <a:t>dài </a:t>
            </a:r>
            <a:r>
              <a:rPr dirty="0" sz="1200">
                <a:latin typeface="Times New Roman"/>
                <a:cs typeface="Times New Roman"/>
              </a:rPr>
              <a:t>tiêu </a:t>
            </a:r>
            <a:r>
              <a:rPr dirty="0" sz="1200" spc="-5">
                <a:latin typeface="Times New Roman"/>
                <a:cs typeface="Times New Roman"/>
              </a:rPr>
              <a:t>cự </a:t>
            </a:r>
            <a:r>
              <a:rPr dirty="0" sz="1200">
                <a:latin typeface="Times New Roman"/>
                <a:cs typeface="Times New Roman"/>
              </a:rPr>
              <a:t>nhỏ hơn 50mm. Thường được dùng </a:t>
            </a:r>
            <a:r>
              <a:rPr dirty="0" sz="1200" spc="5">
                <a:latin typeface="Times New Roman"/>
                <a:cs typeface="Times New Roman"/>
              </a:rPr>
              <a:t>để </a:t>
            </a:r>
            <a:r>
              <a:rPr dirty="0" sz="1200" spc="-5">
                <a:latin typeface="Times New Roman"/>
                <a:cs typeface="Times New Roman"/>
              </a:rPr>
              <a:t>chụp </a:t>
            </a:r>
            <a:r>
              <a:rPr dirty="0" sz="1200">
                <a:latin typeface="Times New Roman"/>
                <a:cs typeface="Times New Roman"/>
              </a:rPr>
              <a:t>phong cảnh và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cảnh  vật </a:t>
            </a:r>
            <a:r>
              <a:rPr dirty="0" sz="1200">
                <a:latin typeface="Times New Roman"/>
                <a:cs typeface="Times New Roman"/>
              </a:rPr>
              <a:t>cuộc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sống.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5023230"/>
            <a:ext cx="5969000" cy="3759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Times New Roman"/>
                <a:cs typeface="Times New Roman"/>
              </a:rPr>
              <a:t>22. Z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200" b="1">
                <a:latin typeface="Times New Roman"/>
                <a:cs typeface="Times New Roman"/>
              </a:rPr>
              <a:t>Zoom </a:t>
            </a:r>
            <a:r>
              <a:rPr dirty="0" sz="1200" spc="-5" b="1">
                <a:latin typeface="Times New Roman"/>
                <a:cs typeface="Times New Roman"/>
              </a:rPr>
              <a:t>lens </a:t>
            </a:r>
            <a:r>
              <a:rPr dirty="0" sz="1200" b="1">
                <a:latin typeface="Times New Roman"/>
                <a:cs typeface="Times New Roman"/>
              </a:rPr>
              <a:t>- Ống kính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zoom</a:t>
            </a:r>
            <a:endParaRPr sz="1200">
              <a:latin typeface="Times New Roman"/>
              <a:cs typeface="Times New Roman"/>
            </a:endParaRPr>
          </a:p>
          <a:p>
            <a:pPr marL="12700" marR="143510">
              <a:lnSpc>
                <a:spcPts val="1380"/>
              </a:lnSpc>
              <a:spcBef>
                <a:spcPts val="780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ống kính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thể thay đổi độ dài </a:t>
            </a:r>
            <a:r>
              <a:rPr dirty="0" sz="1200" spc="-5">
                <a:latin typeface="Times New Roman"/>
                <a:cs typeface="Times New Roman"/>
              </a:rPr>
              <a:t>tiêu cự </a:t>
            </a:r>
            <a:r>
              <a:rPr dirty="0" sz="1200">
                <a:latin typeface="Times New Roman"/>
                <a:cs typeface="Times New Roman"/>
              </a:rPr>
              <a:t>trong phạm vi </a:t>
            </a:r>
            <a:r>
              <a:rPr dirty="0" sz="1200" spc="-5">
                <a:latin typeface="Times New Roman"/>
                <a:cs typeface="Times New Roman"/>
              </a:rPr>
              <a:t>nào </a:t>
            </a:r>
            <a:r>
              <a:rPr dirty="0" sz="1200">
                <a:latin typeface="Times New Roman"/>
                <a:cs typeface="Times New Roman"/>
              </a:rPr>
              <a:t>đó </a:t>
            </a:r>
            <a:r>
              <a:rPr dirty="0" sz="1200" spc="-5">
                <a:latin typeface="Times New Roman"/>
                <a:cs typeface="Times New Roman"/>
              </a:rPr>
              <a:t>nhất </a:t>
            </a:r>
            <a:r>
              <a:rPr dirty="0" sz="1200">
                <a:latin typeface="Times New Roman"/>
                <a:cs typeface="Times New Roman"/>
              </a:rPr>
              <a:t>định. </a:t>
            </a:r>
            <a:r>
              <a:rPr dirty="0" sz="1200" spc="-5">
                <a:latin typeface="Times New Roman"/>
                <a:cs typeface="Times New Roman"/>
              </a:rPr>
              <a:t>Chẳng </a:t>
            </a:r>
            <a:r>
              <a:rPr dirty="0" sz="1200">
                <a:latin typeface="Times New Roman"/>
                <a:cs typeface="Times New Roman"/>
              </a:rPr>
              <a:t>hạn ống kính  zoom </a:t>
            </a:r>
            <a:r>
              <a:rPr dirty="0" sz="1200" spc="-5">
                <a:latin typeface="Times New Roman"/>
                <a:cs typeface="Times New Roman"/>
              </a:rPr>
              <a:t>18-55mm, người </a:t>
            </a:r>
            <a:r>
              <a:rPr dirty="0" sz="1200">
                <a:latin typeface="Times New Roman"/>
                <a:cs typeface="Times New Roman"/>
              </a:rPr>
              <a:t>dùng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thể xoay vòng zoom </a:t>
            </a:r>
            <a:r>
              <a:rPr dirty="0" sz="1200" spc="-5">
                <a:latin typeface="Times New Roman"/>
                <a:cs typeface="Times New Roman"/>
              </a:rPr>
              <a:t>trên </a:t>
            </a:r>
            <a:r>
              <a:rPr dirty="0" sz="1200">
                <a:latin typeface="Times New Roman"/>
                <a:cs typeface="Times New Roman"/>
              </a:rPr>
              <a:t>ống kính để </a:t>
            </a:r>
            <a:r>
              <a:rPr dirty="0" sz="1200" spc="5">
                <a:latin typeface="Times New Roman"/>
                <a:cs typeface="Times New Roman"/>
              </a:rPr>
              <a:t>thay </a:t>
            </a:r>
            <a:r>
              <a:rPr dirty="0" sz="1200">
                <a:latin typeface="Times New Roman"/>
                <a:cs typeface="Times New Roman"/>
              </a:rPr>
              <a:t>đổi tiêu </a:t>
            </a:r>
            <a:r>
              <a:rPr dirty="0" sz="1200" spc="-5">
                <a:latin typeface="Times New Roman"/>
                <a:cs typeface="Times New Roman"/>
              </a:rPr>
              <a:t>cự </a:t>
            </a:r>
            <a:r>
              <a:rPr dirty="0" sz="1200">
                <a:latin typeface="Times New Roman"/>
                <a:cs typeface="Times New Roman"/>
              </a:rPr>
              <a:t>trong  </a:t>
            </a:r>
            <a:r>
              <a:rPr dirty="0" sz="1200" spc="-5">
                <a:latin typeface="Times New Roman"/>
                <a:cs typeface="Times New Roman"/>
              </a:rPr>
              <a:t>khoảng </a:t>
            </a:r>
            <a:r>
              <a:rPr dirty="0" sz="1200">
                <a:latin typeface="Times New Roman"/>
                <a:cs typeface="Times New Roman"/>
              </a:rPr>
              <a:t>18 -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55mm.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35mm format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Định </a:t>
            </a:r>
            <a:r>
              <a:rPr dirty="0" sz="1200" b="1">
                <a:latin typeface="Times New Roman"/>
                <a:cs typeface="Times New Roman"/>
              </a:rPr>
              <a:t>dạng</a:t>
            </a:r>
            <a:r>
              <a:rPr dirty="0" sz="1200" spc="-5" b="1">
                <a:latin typeface="Times New Roman"/>
                <a:cs typeface="Times New Roman"/>
              </a:rPr>
              <a:t> 35mm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định dạng tấm phim trong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dùng phim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kích thước cao rộng là 24mm x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36mm.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200" spc="-5" b="1">
                <a:latin typeface="Times New Roman"/>
                <a:cs typeface="Times New Roman"/>
              </a:rPr>
              <a:t>35mm format equivalent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Tương đương </a:t>
            </a:r>
            <a:r>
              <a:rPr dirty="0" sz="1200" b="1">
                <a:latin typeface="Times New Roman"/>
                <a:cs typeface="Times New Roman"/>
              </a:rPr>
              <a:t>định </a:t>
            </a:r>
            <a:r>
              <a:rPr dirty="0" sz="1200" spc="-5" b="1">
                <a:latin typeface="Times New Roman"/>
                <a:cs typeface="Times New Roman"/>
              </a:rPr>
              <a:t>dạng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35mm</a:t>
            </a:r>
            <a:endParaRPr sz="1200">
              <a:latin typeface="Times New Roman"/>
              <a:cs typeface="Times New Roman"/>
            </a:endParaRPr>
          </a:p>
          <a:p>
            <a:pPr marL="12700" marR="175260">
              <a:lnSpc>
                <a:spcPct val="95900"/>
              </a:lnSpc>
              <a:spcBef>
                <a:spcPts val="745"/>
              </a:spcBef>
            </a:pPr>
            <a:r>
              <a:rPr dirty="0" sz="1200" spc="-5">
                <a:latin typeface="Times New Roman"/>
                <a:cs typeface="Times New Roman"/>
              </a:rPr>
              <a:t>Góc </a:t>
            </a:r>
            <a:r>
              <a:rPr dirty="0" sz="1200">
                <a:latin typeface="Times New Roman"/>
                <a:cs typeface="Times New Roman"/>
              </a:rPr>
              <a:t>nhìn của ống kính phụ thuộc </a:t>
            </a:r>
            <a:r>
              <a:rPr dirty="0" sz="1200" spc="-5">
                <a:latin typeface="Times New Roman"/>
                <a:cs typeface="Times New Roman"/>
              </a:rPr>
              <a:t>vào </a:t>
            </a:r>
            <a:r>
              <a:rPr dirty="0" sz="1200">
                <a:latin typeface="Times New Roman"/>
                <a:cs typeface="Times New Roman"/>
              </a:rPr>
              <a:t>độ </a:t>
            </a:r>
            <a:r>
              <a:rPr dirty="0" sz="1200" spc="-5">
                <a:latin typeface="Times New Roman"/>
                <a:cs typeface="Times New Roman"/>
              </a:rPr>
              <a:t>dài </a:t>
            </a:r>
            <a:r>
              <a:rPr dirty="0" sz="1200">
                <a:latin typeface="Times New Roman"/>
                <a:cs typeface="Times New Roman"/>
              </a:rPr>
              <a:t>tiêu </a:t>
            </a:r>
            <a:r>
              <a:rPr dirty="0" sz="1200" spc="-5">
                <a:latin typeface="Times New Roman"/>
                <a:cs typeface="Times New Roman"/>
              </a:rPr>
              <a:t>cự </a:t>
            </a:r>
            <a:r>
              <a:rPr dirty="0" sz="1200">
                <a:latin typeface="Times New Roman"/>
                <a:cs typeface="Times New Roman"/>
              </a:rPr>
              <a:t>và kích thước </a:t>
            </a:r>
            <a:r>
              <a:rPr dirty="0" sz="1200" spc="-5">
                <a:latin typeface="Times New Roman"/>
                <a:cs typeface="Times New Roman"/>
              </a:rPr>
              <a:t>cảm </a:t>
            </a:r>
            <a:r>
              <a:rPr dirty="0" sz="1200">
                <a:latin typeface="Times New Roman"/>
                <a:cs typeface="Times New Roman"/>
              </a:rPr>
              <a:t>biến </a:t>
            </a:r>
            <a:r>
              <a:rPr dirty="0" sz="1200" spc="-5">
                <a:latin typeface="Times New Roman"/>
                <a:cs typeface="Times New Roman"/>
              </a:rPr>
              <a:t>ảnh. Góc </a:t>
            </a:r>
            <a:r>
              <a:rPr dirty="0" sz="1200">
                <a:latin typeface="Times New Roman"/>
                <a:cs typeface="Times New Roman"/>
              </a:rPr>
              <a:t>nhìn của  ống kính thay đổi khi kích thước </a:t>
            </a:r>
            <a:r>
              <a:rPr dirty="0" sz="1200" spc="-5">
                <a:latin typeface="Times New Roman"/>
                <a:cs typeface="Times New Roman"/>
              </a:rPr>
              <a:t>cảm biến </a:t>
            </a:r>
            <a:r>
              <a:rPr dirty="0" sz="1200" spc="5">
                <a:latin typeface="Times New Roman"/>
                <a:cs typeface="Times New Roman"/>
              </a:rPr>
              <a:t>thay </a:t>
            </a:r>
            <a:r>
              <a:rPr dirty="0" sz="1200">
                <a:latin typeface="Times New Roman"/>
                <a:cs typeface="Times New Roman"/>
              </a:rPr>
              <a:t>đổi nên độ </a:t>
            </a:r>
            <a:r>
              <a:rPr dirty="0" sz="1200" spc="-5">
                <a:latin typeface="Times New Roman"/>
                <a:cs typeface="Times New Roman"/>
              </a:rPr>
              <a:t>dài </a:t>
            </a:r>
            <a:r>
              <a:rPr dirty="0" sz="1200">
                <a:latin typeface="Times New Roman"/>
                <a:cs typeface="Times New Roman"/>
              </a:rPr>
              <a:t>tiêu </a:t>
            </a:r>
            <a:r>
              <a:rPr dirty="0" sz="1200" spc="-5">
                <a:latin typeface="Times New Roman"/>
                <a:cs typeface="Times New Roman"/>
              </a:rPr>
              <a:t>cự </a:t>
            </a:r>
            <a:r>
              <a:rPr dirty="0" sz="1200">
                <a:latin typeface="Times New Roman"/>
                <a:cs typeface="Times New Roman"/>
              </a:rPr>
              <a:t>tương đương định định  </a:t>
            </a:r>
            <a:r>
              <a:rPr dirty="0" sz="1200" spc="-5">
                <a:latin typeface="Times New Roman"/>
                <a:cs typeface="Times New Roman"/>
              </a:rPr>
              <a:t>dạng </a:t>
            </a:r>
            <a:r>
              <a:rPr dirty="0" sz="1200">
                <a:latin typeface="Times New Roman"/>
                <a:cs typeface="Times New Roman"/>
              </a:rPr>
              <a:t>35mm </a:t>
            </a:r>
            <a:r>
              <a:rPr dirty="0" sz="1200" spc="-5">
                <a:latin typeface="Times New Roman"/>
                <a:cs typeface="Times New Roman"/>
              </a:rPr>
              <a:t>hầu </a:t>
            </a:r>
            <a:r>
              <a:rPr dirty="0" sz="1200">
                <a:latin typeface="Times New Roman"/>
                <a:cs typeface="Times New Roman"/>
              </a:rPr>
              <a:t>hết người dùng </a:t>
            </a:r>
            <a:r>
              <a:rPr dirty="0" sz="1200" spc="-5">
                <a:latin typeface="Times New Roman"/>
                <a:cs typeface="Times New Roman"/>
              </a:rPr>
              <a:t>quen </a:t>
            </a:r>
            <a:r>
              <a:rPr dirty="0" sz="1200">
                <a:latin typeface="Times New Roman"/>
                <a:cs typeface="Times New Roman"/>
              </a:rPr>
              <a:t>thuộc từ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dùng phim được chọn. </a:t>
            </a:r>
            <a:r>
              <a:rPr dirty="0" sz="1200" spc="-5">
                <a:latin typeface="Times New Roman"/>
                <a:cs typeface="Times New Roman"/>
              </a:rPr>
              <a:t>Chẳng </a:t>
            </a:r>
            <a:r>
              <a:rPr dirty="0" sz="1200">
                <a:latin typeface="Times New Roman"/>
                <a:cs typeface="Times New Roman"/>
              </a:rPr>
              <a:t>hạn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cảm  </a:t>
            </a:r>
            <a:r>
              <a:rPr dirty="0" sz="1200">
                <a:latin typeface="Times New Roman"/>
                <a:cs typeface="Times New Roman"/>
              </a:rPr>
              <a:t>biến </a:t>
            </a:r>
            <a:r>
              <a:rPr dirty="0" sz="1200" spc="-5">
                <a:latin typeface="Times New Roman"/>
                <a:cs typeface="Times New Roman"/>
              </a:rPr>
              <a:t>kích </a:t>
            </a:r>
            <a:r>
              <a:rPr dirty="0" sz="1200">
                <a:latin typeface="Times New Roman"/>
                <a:cs typeface="Times New Roman"/>
              </a:rPr>
              <a:t>thước </a:t>
            </a:r>
            <a:r>
              <a:rPr dirty="0" sz="1200" spc="-5">
                <a:latin typeface="Times New Roman"/>
                <a:cs typeface="Times New Roman"/>
              </a:rPr>
              <a:t>APSC có </a:t>
            </a:r>
            <a:r>
              <a:rPr dirty="0" sz="1200">
                <a:latin typeface="Times New Roman"/>
                <a:cs typeface="Times New Roman"/>
              </a:rPr>
              <a:t>độ </a:t>
            </a:r>
            <a:r>
              <a:rPr dirty="0" sz="1200" spc="-5">
                <a:latin typeface="Times New Roman"/>
                <a:cs typeface="Times New Roman"/>
              </a:rPr>
              <a:t>crop 1.5x </a:t>
            </a:r>
            <a:r>
              <a:rPr dirty="0" sz="1200">
                <a:latin typeface="Times New Roman"/>
                <a:cs typeface="Times New Roman"/>
              </a:rPr>
              <a:t>thì độ </a:t>
            </a:r>
            <a:r>
              <a:rPr dirty="0" sz="1200" spc="-5">
                <a:latin typeface="Times New Roman"/>
                <a:cs typeface="Times New Roman"/>
              </a:rPr>
              <a:t>dài ống </a:t>
            </a:r>
            <a:r>
              <a:rPr dirty="0" sz="1200">
                <a:latin typeface="Times New Roman"/>
                <a:cs typeface="Times New Roman"/>
              </a:rPr>
              <a:t>kính đương đương định </a:t>
            </a:r>
            <a:r>
              <a:rPr dirty="0" sz="1200" spc="-5">
                <a:latin typeface="Times New Roman"/>
                <a:cs typeface="Times New Roman"/>
              </a:rPr>
              <a:t>dạng </a:t>
            </a:r>
            <a:r>
              <a:rPr dirty="0" sz="1200">
                <a:latin typeface="Times New Roman"/>
                <a:cs typeface="Times New Roman"/>
              </a:rPr>
              <a:t>35mm </a:t>
            </a:r>
            <a:r>
              <a:rPr dirty="0" sz="1200" spc="-5">
                <a:latin typeface="Times New Roman"/>
                <a:cs typeface="Times New Roman"/>
              </a:rPr>
              <a:t>sẽ  </a:t>
            </a:r>
            <a:r>
              <a:rPr dirty="0" sz="1200">
                <a:latin typeface="Times New Roman"/>
                <a:cs typeface="Times New Roman"/>
              </a:rPr>
              <a:t>được tính </a:t>
            </a:r>
            <a:r>
              <a:rPr dirty="0" sz="1200" spc="-5">
                <a:latin typeface="Times New Roman"/>
                <a:cs typeface="Times New Roman"/>
              </a:rPr>
              <a:t>bằng cách </a:t>
            </a:r>
            <a:r>
              <a:rPr dirty="0" sz="1200">
                <a:latin typeface="Times New Roman"/>
                <a:cs typeface="Times New Roman"/>
              </a:rPr>
              <a:t>nhân độ </a:t>
            </a:r>
            <a:r>
              <a:rPr dirty="0" sz="1200" spc="-5">
                <a:latin typeface="Times New Roman"/>
                <a:cs typeface="Times New Roman"/>
              </a:rPr>
              <a:t>dài </a:t>
            </a:r>
            <a:r>
              <a:rPr dirty="0" sz="1200">
                <a:latin typeface="Times New Roman"/>
                <a:cs typeface="Times New Roman"/>
              </a:rPr>
              <a:t>tiêu </a:t>
            </a:r>
            <a:r>
              <a:rPr dirty="0" sz="1200" spc="-5">
                <a:latin typeface="Times New Roman"/>
                <a:cs typeface="Times New Roman"/>
              </a:rPr>
              <a:t>cự </a:t>
            </a:r>
            <a:r>
              <a:rPr dirty="0" sz="1200">
                <a:latin typeface="Times New Roman"/>
                <a:cs typeface="Times New Roman"/>
              </a:rPr>
              <a:t>với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1.5.</a:t>
            </a:r>
            <a:endParaRPr sz="1200">
              <a:latin typeface="Times New Roman"/>
              <a:cs typeface="Times New Roman"/>
            </a:endParaRPr>
          </a:p>
          <a:p>
            <a:pPr marL="12700" marR="300990">
              <a:lnSpc>
                <a:spcPts val="1380"/>
              </a:lnSpc>
              <a:spcBef>
                <a:spcPts val="790"/>
              </a:spcBef>
            </a:pPr>
            <a:r>
              <a:rPr dirty="0" sz="1200" spc="-5">
                <a:latin typeface="Times New Roman"/>
                <a:cs typeface="Times New Roman"/>
              </a:rPr>
              <a:t>Khối </a:t>
            </a:r>
            <a:r>
              <a:rPr dirty="0" sz="1200">
                <a:latin typeface="Times New Roman"/>
                <a:cs typeface="Times New Roman"/>
              </a:rPr>
              <a:t>lượng từ </a:t>
            </a:r>
            <a:r>
              <a:rPr dirty="0" sz="1200" spc="-5">
                <a:latin typeface="Times New Roman"/>
                <a:cs typeface="Times New Roman"/>
              </a:rPr>
              <a:t>ngữ </a:t>
            </a:r>
            <a:r>
              <a:rPr dirty="0" sz="1200">
                <a:latin typeface="Times New Roman"/>
                <a:cs typeface="Times New Roman"/>
              </a:rPr>
              <a:t>tương đối </a:t>
            </a:r>
            <a:r>
              <a:rPr dirty="0" sz="1200" spc="-5">
                <a:latin typeface="Times New Roman"/>
                <a:cs typeface="Times New Roman"/>
              </a:rPr>
              <a:t>nhiều, nên bạn </a:t>
            </a:r>
            <a:r>
              <a:rPr dirty="0" sz="1200" spc="5">
                <a:latin typeface="Times New Roman"/>
                <a:cs typeface="Times New Roman"/>
              </a:rPr>
              <a:t>hãy </a:t>
            </a:r>
            <a:r>
              <a:rPr dirty="0" sz="1200">
                <a:latin typeface="Times New Roman"/>
                <a:cs typeface="Times New Roman"/>
              </a:rPr>
              <a:t>cố </a:t>
            </a:r>
            <a:r>
              <a:rPr dirty="0" sz="1200" spc="-5">
                <a:latin typeface="Times New Roman"/>
                <a:cs typeface="Times New Roman"/>
              </a:rPr>
              <a:t>gắng ghi </a:t>
            </a:r>
            <a:r>
              <a:rPr dirty="0" sz="1200">
                <a:latin typeface="Times New Roman"/>
                <a:cs typeface="Times New Roman"/>
              </a:rPr>
              <a:t>nhớ để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thể dễ dàng khi chụp  hình cũng như xử </a:t>
            </a:r>
            <a:r>
              <a:rPr dirty="0" sz="1200" spc="5">
                <a:latin typeface="Times New Roman"/>
                <a:cs typeface="Times New Roman"/>
              </a:rPr>
              <a:t>lý </a:t>
            </a:r>
            <a:r>
              <a:rPr dirty="0" sz="1200">
                <a:latin typeface="Times New Roman"/>
                <a:cs typeface="Times New Roman"/>
              </a:rPr>
              <a:t>các tình huống </a:t>
            </a:r>
            <a:r>
              <a:rPr dirty="0" sz="1200" spc="10">
                <a:latin typeface="Times New Roman"/>
                <a:cs typeface="Times New Roman"/>
              </a:rPr>
              <a:t>kỹ</a:t>
            </a:r>
            <a:r>
              <a:rPr dirty="0" sz="1200" spc="-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thuật.</a:t>
            </a:r>
            <a:endParaRPr sz="12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650"/>
              </a:spcBef>
            </a:pPr>
            <a:r>
              <a:rPr dirty="0" sz="1200" spc="-5">
                <a:latin typeface="Times New Roman"/>
                <a:cs typeface="Times New Roman"/>
              </a:rPr>
              <a:t>Nguồn: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quantrimang.com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1653539"/>
            <a:ext cx="6188709" cy="32404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91031"/>
            <a:ext cx="5939790" cy="164909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175260">
              <a:lnSpc>
                <a:spcPts val="1380"/>
              </a:lnSpc>
              <a:spcBef>
                <a:spcPts val="195"/>
              </a:spcBef>
            </a:pPr>
            <a:r>
              <a:rPr dirty="0" sz="1200" spc="-5">
                <a:latin typeface="Times New Roman"/>
                <a:cs typeface="Times New Roman"/>
              </a:rPr>
              <a:t>Viết tắt </a:t>
            </a:r>
            <a:r>
              <a:rPr dirty="0" sz="1200">
                <a:latin typeface="Times New Roman"/>
                <a:cs typeface="Times New Roman"/>
              </a:rPr>
              <a:t>từ </a:t>
            </a:r>
            <a:r>
              <a:rPr dirty="0" sz="1200" spc="-5">
                <a:latin typeface="Times New Roman"/>
                <a:cs typeface="Times New Roman"/>
              </a:rPr>
              <a:t>Auto Focus Lock. </a:t>
            </a:r>
            <a:r>
              <a:rPr dirty="0" sz="1200">
                <a:latin typeface="Times New Roman"/>
                <a:cs typeface="Times New Roman"/>
              </a:rPr>
              <a:t>Ở </a:t>
            </a:r>
            <a:r>
              <a:rPr dirty="0" sz="1200" spc="-5">
                <a:latin typeface="Times New Roman"/>
                <a:cs typeface="Times New Roman"/>
              </a:rPr>
              <a:t>chế </a:t>
            </a:r>
            <a:r>
              <a:rPr dirty="0" sz="1200">
                <a:latin typeface="Times New Roman"/>
                <a:cs typeface="Times New Roman"/>
              </a:rPr>
              <a:t>độ tự </a:t>
            </a:r>
            <a:r>
              <a:rPr dirty="0" sz="1200" spc="-5">
                <a:latin typeface="Times New Roman"/>
                <a:cs typeface="Times New Roman"/>
              </a:rPr>
              <a:t>động, </a:t>
            </a:r>
            <a:r>
              <a:rPr dirty="0" sz="1200" spc="5">
                <a:latin typeface="Times New Roman"/>
                <a:cs typeface="Times New Roman"/>
              </a:rPr>
              <a:t>sau </a:t>
            </a:r>
            <a:r>
              <a:rPr dirty="0" sz="1200">
                <a:latin typeface="Times New Roman"/>
                <a:cs typeface="Times New Roman"/>
              </a:rPr>
              <a:t>khi </a:t>
            </a:r>
            <a:r>
              <a:rPr dirty="0" sz="1200" spc="-5">
                <a:latin typeface="Times New Roman"/>
                <a:cs typeface="Times New Roman"/>
              </a:rPr>
              <a:t>người chụp </a:t>
            </a:r>
            <a:r>
              <a:rPr dirty="0" sz="1200" spc="5">
                <a:latin typeface="Times New Roman"/>
                <a:cs typeface="Times New Roman"/>
              </a:rPr>
              <a:t>lấy </a:t>
            </a:r>
            <a:r>
              <a:rPr dirty="0" sz="1200">
                <a:latin typeface="Times New Roman"/>
                <a:cs typeface="Times New Roman"/>
              </a:rPr>
              <a:t>nét bằng </a:t>
            </a:r>
            <a:r>
              <a:rPr dirty="0" sz="1200" spc="-5">
                <a:latin typeface="Times New Roman"/>
                <a:cs typeface="Times New Roman"/>
              </a:rPr>
              <a:t>cách bấm </a:t>
            </a:r>
            <a:r>
              <a:rPr dirty="0" sz="1200">
                <a:latin typeface="Times New Roman"/>
                <a:cs typeface="Times New Roman"/>
              </a:rPr>
              <a:t>nhẹ  nút chụp </a:t>
            </a:r>
            <a:r>
              <a:rPr dirty="0" sz="1200" spc="-5">
                <a:latin typeface="Times New Roman"/>
                <a:cs typeface="Times New Roman"/>
              </a:rPr>
              <a:t>(nửa </a:t>
            </a:r>
            <a:r>
              <a:rPr dirty="0" sz="1200">
                <a:latin typeface="Times New Roman"/>
                <a:cs typeface="Times New Roman"/>
              </a:rPr>
              <a:t>cò) hoặc bấm nút </a:t>
            </a:r>
            <a:r>
              <a:rPr dirty="0" sz="1200" spc="-5">
                <a:latin typeface="Times New Roman"/>
                <a:cs typeface="Times New Roman"/>
              </a:rPr>
              <a:t>AF Lock, chế </a:t>
            </a:r>
            <a:r>
              <a:rPr dirty="0" sz="1200">
                <a:latin typeface="Times New Roman"/>
                <a:cs typeface="Times New Roman"/>
              </a:rPr>
              <a:t>độ lấy nét được kích </a:t>
            </a:r>
            <a:r>
              <a:rPr dirty="0" sz="1200" spc="-5">
                <a:latin typeface="Times New Roman"/>
                <a:cs typeface="Times New Roman"/>
              </a:rPr>
              <a:t>hoạt </a:t>
            </a:r>
            <a:r>
              <a:rPr dirty="0" sz="1200" spc="5">
                <a:latin typeface="Times New Roman"/>
                <a:cs typeface="Times New Roman"/>
              </a:rPr>
              <a:t>và </a:t>
            </a:r>
            <a:r>
              <a:rPr dirty="0" sz="1200">
                <a:latin typeface="Times New Roman"/>
                <a:cs typeface="Times New Roman"/>
              </a:rPr>
              <a:t>khoá </a:t>
            </a:r>
            <a:r>
              <a:rPr dirty="0" sz="1200" spc="-5">
                <a:latin typeface="Times New Roman"/>
                <a:cs typeface="Times New Roman"/>
              </a:rPr>
              <a:t>nét tại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đối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</a:pPr>
            <a:r>
              <a:rPr dirty="0" sz="1200" spc="-5">
                <a:latin typeface="Times New Roman"/>
                <a:cs typeface="Times New Roman"/>
              </a:rPr>
              <a:t>tượng. Nếu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có </a:t>
            </a:r>
            <a:r>
              <a:rPr dirty="0" sz="1200">
                <a:latin typeface="Times New Roman"/>
                <a:cs typeface="Times New Roman"/>
              </a:rPr>
              <a:t>dịch </a:t>
            </a:r>
            <a:r>
              <a:rPr dirty="0" sz="1200" spc="-5">
                <a:latin typeface="Times New Roman"/>
                <a:cs typeface="Times New Roman"/>
              </a:rPr>
              <a:t>chuyển </a:t>
            </a:r>
            <a:r>
              <a:rPr dirty="0" sz="1200" spc="5">
                <a:latin typeface="Times New Roman"/>
                <a:cs typeface="Times New Roman"/>
              </a:rPr>
              <a:t>hay </a:t>
            </a:r>
            <a:r>
              <a:rPr dirty="0" sz="1200">
                <a:latin typeface="Times New Roman"/>
                <a:cs typeface="Times New Roman"/>
              </a:rPr>
              <a:t>do người </a:t>
            </a:r>
            <a:r>
              <a:rPr dirty="0" sz="1200" spc="-5">
                <a:latin typeface="Times New Roman"/>
                <a:cs typeface="Times New Roman"/>
              </a:rPr>
              <a:t>chụp </a:t>
            </a:r>
            <a:r>
              <a:rPr dirty="0" sz="1200">
                <a:latin typeface="Times New Roman"/>
                <a:cs typeface="Times New Roman"/>
              </a:rPr>
              <a:t>bố </a:t>
            </a:r>
            <a:r>
              <a:rPr dirty="0" sz="1200" spc="-5">
                <a:latin typeface="Times New Roman"/>
                <a:cs typeface="Times New Roman"/>
              </a:rPr>
              <a:t>cục </a:t>
            </a:r>
            <a:r>
              <a:rPr dirty="0" sz="1200">
                <a:latin typeface="Times New Roman"/>
                <a:cs typeface="Times New Roman"/>
              </a:rPr>
              <a:t>lại khung hình thì điểm đã lấy nét  </a:t>
            </a:r>
            <a:r>
              <a:rPr dirty="0" sz="1200" spc="-5">
                <a:latin typeface="Times New Roman"/>
                <a:cs typeface="Times New Roman"/>
              </a:rPr>
              <a:t>vẫn </a:t>
            </a:r>
            <a:r>
              <a:rPr dirty="0" sz="1200">
                <a:latin typeface="Times New Roman"/>
                <a:cs typeface="Times New Roman"/>
              </a:rPr>
              <a:t>không </a:t>
            </a:r>
            <a:r>
              <a:rPr dirty="0" sz="1200" spc="5">
                <a:latin typeface="Times New Roman"/>
                <a:cs typeface="Times New Roman"/>
              </a:rPr>
              <a:t>thay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đổi.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200" spc="-5" b="1">
                <a:latin typeface="Times New Roman"/>
                <a:cs typeface="Times New Roman"/>
              </a:rPr>
              <a:t>AI Servo </a:t>
            </a:r>
            <a:r>
              <a:rPr dirty="0" sz="1200" b="1">
                <a:latin typeface="Times New Roman"/>
                <a:cs typeface="Times New Roman"/>
              </a:rPr>
              <a:t>AF / </a:t>
            </a:r>
            <a:r>
              <a:rPr dirty="0" sz="1200" spc="-5" b="1">
                <a:latin typeface="Times New Roman"/>
                <a:cs typeface="Times New Roman"/>
              </a:rPr>
              <a:t>AF-C </a:t>
            </a:r>
            <a:r>
              <a:rPr dirty="0" sz="1200" b="1">
                <a:latin typeface="Times New Roman"/>
                <a:cs typeface="Times New Roman"/>
              </a:rPr>
              <a:t>- Chế độ lấy nét </a:t>
            </a:r>
            <a:r>
              <a:rPr dirty="0" sz="1200" spc="-5" b="1">
                <a:latin typeface="Times New Roman"/>
                <a:cs typeface="Times New Roman"/>
              </a:rPr>
              <a:t>tự </a:t>
            </a:r>
            <a:r>
              <a:rPr dirty="0" sz="1200" b="1">
                <a:latin typeface="Times New Roman"/>
                <a:cs typeface="Times New Roman"/>
              </a:rPr>
              <a:t>động </a:t>
            </a:r>
            <a:r>
              <a:rPr dirty="0" sz="1200" spc="-5" b="1">
                <a:latin typeface="Times New Roman"/>
                <a:cs typeface="Times New Roman"/>
              </a:rPr>
              <a:t>liên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tục</a:t>
            </a:r>
            <a:endParaRPr sz="1200">
              <a:latin typeface="Times New Roman"/>
              <a:cs typeface="Times New Roman"/>
            </a:endParaRPr>
          </a:p>
          <a:p>
            <a:pPr marL="12700" marR="135255">
              <a:lnSpc>
                <a:spcPts val="1390"/>
              </a:lnSpc>
              <a:spcBef>
                <a:spcPts val="770"/>
              </a:spcBef>
            </a:pPr>
            <a:r>
              <a:rPr dirty="0" sz="1200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sẽ sử </a:t>
            </a:r>
            <a:r>
              <a:rPr dirty="0" sz="1200">
                <a:latin typeface="Times New Roman"/>
                <a:cs typeface="Times New Roman"/>
              </a:rPr>
              <a:t>dụng </a:t>
            </a:r>
            <a:r>
              <a:rPr dirty="0" sz="1200" spc="-5">
                <a:latin typeface="Times New Roman"/>
                <a:cs typeface="Times New Roman"/>
              </a:rPr>
              <a:t>chế </a:t>
            </a:r>
            <a:r>
              <a:rPr dirty="0" sz="1200">
                <a:latin typeface="Times New Roman"/>
                <a:cs typeface="Times New Roman"/>
              </a:rPr>
              <a:t>độ lấy nét tự động </a:t>
            </a:r>
            <a:r>
              <a:rPr dirty="0" sz="1200" spc="-5">
                <a:latin typeface="Times New Roman"/>
                <a:cs typeface="Times New Roman"/>
              </a:rPr>
              <a:t>liên </a:t>
            </a:r>
            <a:r>
              <a:rPr dirty="0" sz="1200">
                <a:latin typeface="Times New Roman"/>
                <a:cs typeface="Times New Roman"/>
              </a:rPr>
              <a:t>tục đối tượng di chuyển thay vì </a:t>
            </a:r>
            <a:r>
              <a:rPr dirty="0" sz="1200" spc="5">
                <a:latin typeface="Times New Roman"/>
                <a:cs typeface="Times New Roman"/>
              </a:rPr>
              <a:t>lấy </a:t>
            </a:r>
            <a:r>
              <a:rPr dirty="0" sz="1200" spc="-5">
                <a:latin typeface="Times New Roman"/>
                <a:cs typeface="Times New Roman"/>
              </a:rPr>
              <a:t>nét </a:t>
            </a:r>
            <a:r>
              <a:rPr dirty="0" sz="1200">
                <a:latin typeface="Times New Roman"/>
                <a:cs typeface="Times New Roman"/>
              </a:rPr>
              <a:t>tự</a:t>
            </a:r>
            <a:r>
              <a:rPr dirty="0" sz="1200" spc="-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động  một lần. Chế độ này đoán </a:t>
            </a:r>
            <a:r>
              <a:rPr dirty="0" sz="1200" spc="-5">
                <a:latin typeface="Times New Roman"/>
                <a:cs typeface="Times New Roman"/>
              </a:rPr>
              <a:t>trước chuyển </a:t>
            </a:r>
            <a:r>
              <a:rPr dirty="0" sz="1200">
                <a:latin typeface="Times New Roman"/>
                <a:cs typeface="Times New Roman"/>
              </a:rPr>
              <a:t>động </a:t>
            </a:r>
            <a:r>
              <a:rPr dirty="0" sz="1200" spc="-5">
                <a:latin typeface="Times New Roman"/>
                <a:cs typeface="Times New Roman"/>
              </a:rPr>
              <a:t>tiếp </a:t>
            </a:r>
            <a:r>
              <a:rPr dirty="0" sz="1200">
                <a:latin typeface="Times New Roman"/>
                <a:cs typeface="Times New Roman"/>
              </a:rPr>
              <a:t>theo </a:t>
            </a:r>
            <a:r>
              <a:rPr dirty="0" sz="1200" spc="-5">
                <a:latin typeface="Times New Roman"/>
                <a:cs typeface="Times New Roman"/>
              </a:rPr>
              <a:t>của </a:t>
            </a:r>
            <a:r>
              <a:rPr dirty="0" sz="1200">
                <a:latin typeface="Times New Roman"/>
                <a:cs typeface="Times New Roman"/>
              </a:rPr>
              <a:t>đối tượng và lấy </a:t>
            </a:r>
            <a:r>
              <a:rPr dirty="0" sz="1200" spc="-5">
                <a:latin typeface="Times New Roman"/>
                <a:cs typeface="Times New Roman"/>
              </a:rPr>
              <a:t>nét </a:t>
            </a:r>
            <a:r>
              <a:rPr dirty="0" sz="1200" spc="5">
                <a:latin typeface="Times New Roman"/>
                <a:cs typeface="Times New Roman"/>
              </a:rPr>
              <a:t>ngay </a:t>
            </a:r>
            <a:r>
              <a:rPr dirty="0" sz="1200">
                <a:latin typeface="Times New Roman"/>
                <a:cs typeface="Times New Roman"/>
              </a:rPr>
              <a:t>khi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đối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dirty="0" sz="1200">
                <a:latin typeface="Times New Roman"/>
                <a:cs typeface="Times New Roman"/>
              </a:rPr>
              <a:t>tượng dịch </a:t>
            </a:r>
            <a:r>
              <a:rPr dirty="0" sz="1200" spc="-5">
                <a:latin typeface="Times New Roman"/>
                <a:cs typeface="Times New Roman"/>
              </a:rPr>
              <a:t>chuyển. </a:t>
            </a:r>
            <a:r>
              <a:rPr dirty="0" sz="1200">
                <a:latin typeface="Times New Roman"/>
                <a:cs typeface="Times New Roman"/>
              </a:rPr>
              <a:t>Phù hợp với </a:t>
            </a:r>
            <a:r>
              <a:rPr dirty="0" sz="1200" spc="-5">
                <a:latin typeface="Times New Roman"/>
                <a:cs typeface="Times New Roman"/>
              </a:rPr>
              <a:t>hoàn cảnh chụp chuyển động, </a:t>
            </a:r>
            <a:r>
              <a:rPr dirty="0" sz="1200">
                <a:latin typeface="Times New Roman"/>
                <a:cs typeface="Times New Roman"/>
              </a:rPr>
              <a:t>thể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thao...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6291453"/>
            <a:ext cx="5905500" cy="2277110"/>
          </a:xfrm>
          <a:prstGeom prst="rect">
            <a:avLst/>
          </a:prstGeom>
        </p:spPr>
        <p:txBody>
          <a:bodyPr wrap="square" lIns="0" tIns="990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200" spc="-5" b="1">
                <a:latin typeface="Times New Roman"/>
                <a:cs typeface="Times New Roman"/>
              </a:rPr>
              <a:t>Angle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View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Góc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nhìn</a:t>
            </a:r>
            <a:endParaRPr sz="1200">
              <a:latin typeface="Times New Roman"/>
              <a:cs typeface="Times New Roman"/>
            </a:endParaRPr>
          </a:p>
          <a:p>
            <a:pPr algn="just" marL="12700" marR="117475">
              <a:lnSpc>
                <a:spcPts val="1380"/>
              </a:lnSpc>
              <a:spcBef>
                <a:spcPts val="780"/>
              </a:spcBef>
            </a:pPr>
            <a:r>
              <a:rPr dirty="0" sz="1200" spc="-5">
                <a:latin typeface="Times New Roman"/>
                <a:cs typeface="Times New Roman"/>
              </a:rPr>
              <a:t>Góc </a:t>
            </a:r>
            <a:r>
              <a:rPr dirty="0" sz="1200">
                <a:latin typeface="Times New Roman"/>
                <a:cs typeface="Times New Roman"/>
              </a:rPr>
              <a:t>nhìn là độ rộng của một khung </a:t>
            </a:r>
            <a:r>
              <a:rPr dirty="0" sz="1200" spc="-5">
                <a:latin typeface="Times New Roman"/>
                <a:cs typeface="Times New Roman"/>
              </a:rPr>
              <a:t>cảnh </a:t>
            </a:r>
            <a:r>
              <a:rPr dirty="0" sz="1200" spc="5">
                <a:latin typeface="Times New Roman"/>
                <a:cs typeface="Times New Roman"/>
              </a:rPr>
              <a:t>mà máy </a:t>
            </a:r>
            <a:r>
              <a:rPr dirty="0" sz="1200" spc="-5">
                <a:latin typeface="Times New Roman"/>
                <a:cs typeface="Times New Roman"/>
              </a:rPr>
              <a:t>ảnh ghi </a:t>
            </a:r>
            <a:r>
              <a:rPr dirty="0" sz="1200">
                <a:latin typeface="Times New Roman"/>
                <a:cs typeface="Times New Roman"/>
              </a:rPr>
              <a:t>nhận được thành hình ảnh. </a:t>
            </a:r>
            <a:r>
              <a:rPr dirty="0" sz="1200" spc="-5">
                <a:latin typeface="Times New Roman"/>
                <a:cs typeface="Times New Roman"/>
              </a:rPr>
              <a:t>Góc</a:t>
            </a:r>
            <a:r>
              <a:rPr dirty="0" sz="1200" spc="-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nhìn  thay đổi </a:t>
            </a:r>
            <a:r>
              <a:rPr dirty="0" sz="1200" spc="5">
                <a:latin typeface="Times New Roman"/>
                <a:cs typeface="Times New Roman"/>
              </a:rPr>
              <a:t>tuỳ </a:t>
            </a:r>
            <a:r>
              <a:rPr dirty="0" sz="1200">
                <a:latin typeface="Times New Roman"/>
                <a:cs typeface="Times New Roman"/>
              </a:rPr>
              <a:t>thuộc </a:t>
            </a:r>
            <a:r>
              <a:rPr dirty="0" sz="1200" spc="-5">
                <a:latin typeface="Times New Roman"/>
                <a:cs typeface="Times New Roman"/>
              </a:rPr>
              <a:t>vào </a:t>
            </a:r>
            <a:r>
              <a:rPr dirty="0" sz="1200">
                <a:latin typeface="Times New Roman"/>
                <a:cs typeface="Times New Roman"/>
              </a:rPr>
              <a:t>độ </a:t>
            </a:r>
            <a:r>
              <a:rPr dirty="0" sz="1200" spc="-5">
                <a:latin typeface="Times New Roman"/>
                <a:cs typeface="Times New Roman"/>
              </a:rPr>
              <a:t>dài </a:t>
            </a:r>
            <a:r>
              <a:rPr dirty="0" sz="1200">
                <a:latin typeface="Times New Roman"/>
                <a:cs typeface="Times New Roman"/>
              </a:rPr>
              <a:t>tiêu </a:t>
            </a:r>
            <a:r>
              <a:rPr dirty="0" sz="1200" spc="-5">
                <a:latin typeface="Times New Roman"/>
                <a:cs typeface="Times New Roman"/>
              </a:rPr>
              <a:t>cự </a:t>
            </a:r>
            <a:r>
              <a:rPr dirty="0" sz="1200">
                <a:latin typeface="Times New Roman"/>
                <a:cs typeface="Times New Roman"/>
              </a:rPr>
              <a:t>của ống kính, được quy ước tính bằng mm. </a:t>
            </a:r>
            <a:r>
              <a:rPr dirty="0" sz="1200" spc="-5">
                <a:latin typeface="Times New Roman"/>
                <a:cs typeface="Times New Roman"/>
              </a:rPr>
              <a:t>Ống </a:t>
            </a:r>
            <a:r>
              <a:rPr dirty="0" sz="1200">
                <a:latin typeface="Times New Roman"/>
                <a:cs typeface="Times New Roman"/>
              </a:rPr>
              <a:t>kính</a:t>
            </a:r>
            <a:r>
              <a:rPr dirty="0" sz="1200" spc="-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góc  </a:t>
            </a:r>
            <a:r>
              <a:rPr dirty="0" sz="1200">
                <a:latin typeface="Times New Roman"/>
                <a:cs typeface="Times New Roman"/>
              </a:rPr>
              <a:t>rộng </a:t>
            </a:r>
            <a:r>
              <a:rPr dirty="0" sz="1200" spc="-5">
                <a:latin typeface="Times New Roman"/>
                <a:cs typeface="Times New Roman"/>
              </a:rPr>
              <a:t>(wide) có góc </a:t>
            </a:r>
            <a:r>
              <a:rPr dirty="0" sz="1200">
                <a:latin typeface="Times New Roman"/>
                <a:cs typeface="Times New Roman"/>
              </a:rPr>
              <a:t>nhìn rộng và ngược lại ống kính </a:t>
            </a:r>
            <a:r>
              <a:rPr dirty="0" sz="1200" spc="-5">
                <a:latin typeface="Times New Roman"/>
                <a:cs typeface="Times New Roman"/>
              </a:rPr>
              <a:t>tiêu cự dài </a:t>
            </a:r>
            <a:r>
              <a:rPr dirty="0" sz="1200">
                <a:latin typeface="Times New Roman"/>
                <a:cs typeface="Times New Roman"/>
              </a:rPr>
              <a:t>(tele) </a:t>
            </a:r>
            <a:r>
              <a:rPr dirty="0" sz="1200" spc="-5">
                <a:latin typeface="Times New Roman"/>
                <a:cs typeface="Times New Roman"/>
              </a:rPr>
              <a:t>có góc </a:t>
            </a:r>
            <a:r>
              <a:rPr dirty="0" sz="1200">
                <a:latin typeface="Times New Roman"/>
                <a:cs typeface="Times New Roman"/>
              </a:rPr>
              <a:t>nhìn hẹp hơn.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Aperture </a:t>
            </a:r>
            <a:r>
              <a:rPr dirty="0" sz="1200" b="1">
                <a:latin typeface="Times New Roman"/>
                <a:cs typeface="Times New Roman"/>
              </a:rPr>
              <a:t>&amp; </a:t>
            </a:r>
            <a:r>
              <a:rPr dirty="0" sz="1200" spc="-5" b="1">
                <a:latin typeface="Times New Roman"/>
                <a:cs typeface="Times New Roman"/>
              </a:rPr>
              <a:t>Aperture </a:t>
            </a:r>
            <a:r>
              <a:rPr dirty="0" sz="1200" b="1">
                <a:latin typeface="Times New Roman"/>
                <a:cs typeface="Times New Roman"/>
              </a:rPr>
              <a:t>Value - </a:t>
            </a:r>
            <a:r>
              <a:rPr dirty="0" sz="1200" spc="-5" b="1">
                <a:latin typeface="Times New Roman"/>
                <a:cs typeface="Times New Roman"/>
              </a:rPr>
              <a:t>Khẩu </a:t>
            </a:r>
            <a:r>
              <a:rPr dirty="0" sz="1200" b="1">
                <a:latin typeface="Times New Roman"/>
                <a:cs typeface="Times New Roman"/>
              </a:rPr>
              <a:t>độ &amp; Ưu </a:t>
            </a:r>
            <a:r>
              <a:rPr dirty="0" sz="1200" spc="-5" b="1">
                <a:latin typeface="Times New Roman"/>
                <a:cs typeface="Times New Roman"/>
              </a:rPr>
              <a:t>tiên </a:t>
            </a:r>
            <a:r>
              <a:rPr dirty="0" sz="1200" b="1">
                <a:latin typeface="Times New Roman"/>
                <a:cs typeface="Times New Roman"/>
              </a:rPr>
              <a:t>khẩu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độ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200" spc="-5">
                <a:latin typeface="Times New Roman"/>
                <a:cs typeface="Times New Roman"/>
              </a:rPr>
              <a:t>Khẩu </a:t>
            </a:r>
            <a:r>
              <a:rPr dirty="0" sz="1200">
                <a:latin typeface="Times New Roman"/>
                <a:cs typeface="Times New Roman"/>
              </a:rPr>
              <a:t>độ là độ mở của ống kính cho phép </a:t>
            </a:r>
            <a:r>
              <a:rPr dirty="0" sz="1200" spc="-5">
                <a:latin typeface="Times New Roman"/>
                <a:cs typeface="Times New Roman"/>
              </a:rPr>
              <a:t>ánh </a:t>
            </a:r>
            <a:r>
              <a:rPr dirty="0" sz="1200">
                <a:latin typeface="Times New Roman"/>
                <a:cs typeface="Times New Roman"/>
              </a:rPr>
              <a:t>sáng đi qua ống kính trước khi vào máy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ảnh.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  <a:spcBef>
                <a:spcPts val="685"/>
              </a:spcBef>
            </a:pPr>
            <a:r>
              <a:rPr dirty="0" sz="1200">
                <a:latin typeface="Times New Roman"/>
                <a:cs typeface="Times New Roman"/>
              </a:rPr>
              <a:t>Ưu </a:t>
            </a:r>
            <a:r>
              <a:rPr dirty="0" sz="1200" spc="-5">
                <a:latin typeface="Times New Roman"/>
                <a:cs typeface="Times New Roman"/>
              </a:rPr>
              <a:t>tiên khẩu </a:t>
            </a:r>
            <a:r>
              <a:rPr dirty="0" sz="1200">
                <a:latin typeface="Times New Roman"/>
                <a:cs typeface="Times New Roman"/>
              </a:rPr>
              <a:t>độ là </a:t>
            </a:r>
            <a:r>
              <a:rPr dirty="0" sz="1200" spc="-5">
                <a:latin typeface="Times New Roman"/>
                <a:cs typeface="Times New Roman"/>
              </a:rPr>
              <a:t>chế </a:t>
            </a:r>
            <a:r>
              <a:rPr dirty="0" sz="1200" spc="5">
                <a:latin typeface="Times New Roman"/>
                <a:cs typeface="Times New Roman"/>
              </a:rPr>
              <a:t>độ </a:t>
            </a:r>
            <a:r>
              <a:rPr dirty="0" sz="1200">
                <a:latin typeface="Times New Roman"/>
                <a:cs typeface="Times New Roman"/>
              </a:rPr>
              <a:t>mà </a:t>
            </a:r>
            <a:r>
              <a:rPr dirty="0" sz="1200" spc="-5">
                <a:latin typeface="Times New Roman"/>
                <a:cs typeface="Times New Roman"/>
              </a:rPr>
              <a:t>người chụp chủ </a:t>
            </a:r>
            <a:r>
              <a:rPr dirty="0" sz="1200">
                <a:latin typeface="Times New Roman"/>
                <a:cs typeface="Times New Roman"/>
              </a:rPr>
              <a:t>động </a:t>
            </a:r>
            <a:r>
              <a:rPr dirty="0" sz="1200" spc="5">
                <a:latin typeface="Times New Roman"/>
                <a:cs typeface="Times New Roman"/>
              </a:rPr>
              <a:t>thay </a:t>
            </a:r>
            <a:r>
              <a:rPr dirty="0" sz="1200">
                <a:latin typeface="Times New Roman"/>
                <a:cs typeface="Times New Roman"/>
              </a:rPr>
              <a:t>đổi độ mở lớn </a:t>
            </a:r>
            <a:r>
              <a:rPr dirty="0" sz="1200" spc="5">
                <a:latin typeface="Times New Roman"/>
                <a:cs typeface="Times New Roman"/>
              </a:rPr>
              <a:t>hay </a:t>
            </a:r>
            <a:r>
              <a:rPr dirty="0" sz="1200">
                <a:latin typeface="Times New Roman"/>
                <a:cs typeface="Times New Roman"/>
              </a:rPr>
              <a:t>nhỏ để kiểm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soát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65"/>
              </a:spcBef>
            </a:pPr>
            <a:r>
              <a:rPr dirty="0" sz="1200">
                <a:latin typeface="Times New Roman"/>
                <a:cs typeface="Times New Roman"/>
              </a:rPr>
              <a:t>lượng sáng đi qua ống kính. </a:t>
            </a:r>
            <a:r>
              <a:rPr dirty="0" sz="1200" spc="-5">
                <a:latin typeface="Times New Roman"/>
                <a:cs typeface="Times New Roman"/>
              </a:rPr>
              <a:t>Khẩu </a:t>
            </a:r>
            <a:r>
              <a:rPr dirty="0" sz="1200">
                <a:latin typeface="Times New Roman"/>
                <a:cs typeface="Times New Roman"/>
              </a:rPr>
              <a:t>độ được </a:t>
            </a:r>
            <a:r>
              <a:rPr dirty="0" sz="1200" spc="10">
                <a:latin typeface="Times New Roman"/>
                <a:cs typeface="Times New Roman"/>
              </a:rPr>
              <a:t>ký </a:t>
            </a:r>
            <a:r>
              <a:rPr dirty="0" sz="1200">
                <a:latin typeface="Times New Roman"/>
                <a:cs typeface="Times New Roman"/>
              </a:rPr>
              <a:t>hiệu là </a:t>
            </a:r>
            <a:r>
              <a:rPr dirty="0" sz="1200" spc="-5">
                <a:latin typeface="Times New Roman"/>
                <a:cs typeface="Times New Roman"/>
              </a:rPr>
              <a:t>chữ "f", </a:t>
            </a:r>
            <a:r>
              <a:rPr dirty="0" sz="1200">
                <a:latin typeface="Times New Roman"/>
                <a:cs typeface="Times New Roman"/>
              </a:rPr>
              <a:t>thể </a:t>
            </a:r>
            <a:r>
              <a:rPr dirty="0" sz="1200" spc="-5">
                <a:latin typeface="Times New Roman"/>
                <a:cs typeface="Times New Roman"/>
              </a:rPr>
              <a:t>hiện </a:t>
            </a:r>
            <a:r>
              <a:rPr dirty="0" sz="1200">
                <a:latin typeface="Times New Roman"/>
                <a:cs typeface="Times New Roman"/>
              </a:rPr>
              <a:t>dưới dạng viết như:</a:t>
            </a:r>
            <a:r>
              <a:rPr dirty="0" sz="1200" spc="-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f/1.2,  </a:t>
            </a:r>
            <a:r>
              <a:rPr dirty="0" sz="1200">
                <a:latin typeface="Times New Roman"/>
                <a:cs typeface="Times New Roman"/>
              </a:rPr>
              <a:t>f/1.4, </a:t>
            </a:r>
            <a:r>
              <a:rPr dirty="0" sz="1200" spc="-5">
                <a:latin typeface="Times New Roman"/>
                <a:cs typeface="Times New Roman"/>
              </a:rPr>
              <a:t>f/2, </a:t>
            </a:r>
            <a:r>
              <a:rPr dirty="0" sz="1200">
                <a:latin typeface="Times New Roman"/>
                <a:cs typeface="Times New Roman"/>
              </a:rPr>
              <a:t>f/2.8, f/4, </a:t>
            </a:r>
            <a:r>
              <a:rPr dirty="0" sz="1200" spc="-5">
                <a:latin typeface="Times New Roman"/>
                <a:cs typeface="Times New Roman"/>
              </a:rPr>
              <a:t>f/5.6... </a:t>
            </a:r>
            <a:r>
              <a:rPr dirty="0" sz="1200">
                <a:latin typeface="Times New Roman"/>
                <a:cs typeface="Times New Roman"/>
              </a:rPr>
              <a:t>Chế độ ưu tiên </a:t>
            </a:r>
            <a:r>
              <a:rPr dirty="0" sz="1200" spc="-5">
                <a:latin typeface="Times New Roman"/>
                <a:cs typeface="Times New Roman"/>
              </a:rPr>
              <a:t>khẩu </a:t>
            </a:r>
            <a:r>
              <a:rPr dirty="0" sz="1200">
                <a:latin typeface="Times New Roman"/>
                <a:cs typeface="Times New Roman"/>
              </a:rPr>
              <a:t>độ này nhằm mục đích kiểm </a:t>
            </a:r>
            <a:r>
              <a:rPr dirty="0" sz="1200" spc="-5">
                <a:latin typeface="Times New Roman"/>
                <a:cs typeface="Times New Roman"/>
              </a:rPr>
              <a:t>soát </a:t>
            </a:r>
            <a:r>
              <a:rPr dirty="0" sz="1200">
                <a:latin typeface="Times New Roman"/>
                <a:cs typeface="Times New Roman"/>
              </a:rPr>
              <a:t>độ </a:t>
            </a:r>
            <a:r>
              <a:rPr dirty="0" sz="1200" spc="-5">
                <a:latin typeface="Times New Roman"/>
                <a:cs typeface="Times New Roman"/>
              </a:rPr>
              <a:t>sâu trường  ảnh của </a:t>
            </a:r>
            <a:r>
              <a:rPr dirty="0" sz="1200">
                <a:latin typeface="Times New Roman"/>
                <a:cs typeface="Times New Roman"/>
              </a:rPr>
              <a:t>bức </a:t>
            </a:r>
            <a:r>
              <a:rPr dirty="0" sz="1200" spc="-5">
                <a:latin typeface="Times New Roman"/>
                <a:cs typeface="Times New Roman"/>
              </a:rPr>
              <a:t>ảnh, còn gọi </a:t>
            </a:r>
            <a:r>
              <a:rPr dirty="0" sz="1200">
                <a:latin typeface="Times New Roman"/>
                <a:cs typeface="Times New Roman"/>
              </a:rPr>
              <a:t>là khoảng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rõ nét trong khung </a:t>
            </a:r>
            <a:r>
              <a:rPr dirty="0" sz="1200" spc="-5">
                <a:latin typeface="Times New Roman"/>
                <a:cs typeface="Times New Roman"/>
              </a:rPr>
              <a:t>ảnh (DOF).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8685986"/>
            <a:ext cx="4076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Times New Roman"/>
                <a:cs typeface="Times New Roman"/>
              </a:rPr>
              <a:t>2.</a:t>
            </a:r>
            <a:r>
              <a:rPr dirty="0" sz="1800" spc="-80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B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49007" y="2624963"/>
            <a:ext cx="5874384" cy="3657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27277"/>
            <a:ext cx="5925820" cy="4924425"/>
          </a:xfrm>
          <a:prstGeom prst="rect">
            <a:avLst/>
          </a:prstGeom>
        </p:spPr>
        <p:txBody>
          <a:bodyPr wrap="square" lIns="0" tIns="990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200" spc="-5" b="1">
                <a:latin typeface="Times New Roman"/>
                <a:cs typeface="Times New Roman"/>
              </a:rPr>
              <a:t>Backlight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Ngược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sáng</a:t>
            </a:r>
            <a:endParaRPr sz="1200">
              <a:latin typeface="Times New Roman"/>
              <a:cs typeface="Times New Roman"/>
            </a:endParaRPr>
          </a:p>
          <a:p>
            <a:pPr marL="12700" marR="98425">
              <a:lnSpc>
                <a:spcPts val="1380"/>
              </a:lnSpc>
              <a:spcBef>
                <a:spcPts val="780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 spc="-5">
                <a:latin typeface="Times New Roman"/>
                <a:cs typeface="Times New Roman"/>
              </a:rPr>
              <a:t>nguồn </a:t>
            </a:r>
            <a:r>
              <a:rPr dirty="0" sz="1200">
                <a:latin typeface="Times New Roman"/>
                <a:cs typeface="Times New Roman"/>
              </a:rPr>
              <a:t>sáng </a:t>
            </a:r>
            <a:r>
              <a:rPr dirty="0" sz="1200" spc="-5">
                <a:latin typeface="Times New Roman"/>
                <a:cs typeface="Times New Roman"/>
              </a:rPr>
              <a:t>chiếu </a:t>
            </a:r>
            <a:r>
              <a:rPr dirty="0" sz="1200">
                <a:latin typeface="Times New Roman"/>
                <a:cs typeface="Times New Roman"/>
              </a:rPr>
              <a:t>từ phía </a:t>
            </a:r>
            <a:r>
              <a:rPr dirty="0" sz="1200" spc="-5">
                <a:latin typeface="Times New Roman"/>
                <a:cs typeface="Times New Roman"/>
              </a:rPr>
              <a:t>sau chủ </a:t>
            </a:r>
            <a:r>
              <a:rPr dirty="0" sz="1200">
                <a:latin typeface="Times New Roman"/>
                <a:cs typeface="Times New Roman"/>
              </a:rPr>
              <a:t>thể đối diện với ống kính. </a:t>
            </a:r>
            <a:r>
              <a:rPr dirty="0" sz="1200" spc="-5">
                <a:latin typeface="Times New Roman"/>
                <a:cs typeface="Times New Roman"/>
              </a:rPr>
              <a:t>Ngược </a:t>
            </a:r>
            <a:r>
              <a:rPr dirty="0" sz="1200">
                <a:latin typeface="Times New Roman"/>
                <a:cs typeface="Times New Roman"/>
              </a:rPr>
              <a:t>sáng tạo độ tương </a:t>
            </a:r>
            <a:r>
              <a:rPr dirty="0" sz="1200" spc="-5">
                <a:latin typeface="Times New Roman"/>
                <a:cs typeface="Times New Roman"/>
              </a:rPr>
              <a:t>phản  cao, </a:t>
            </a:r>
            <a:r>
              <a:rPr dirty="0" sz="1200">
                <a:latin typeface="Times New Roman"/>
                <a:cs typeface="Times New Roman"/>
              </a:rPr>
              <a:t>tạo bóng trực diện với ống kính. Đây là hướng sáng khó </a:t>
            </a:r>
            <a:r>
              <a:rPr dirty="0" sz="1200" spc="-5">
                <a:latin typeface="Times New Roman"/>
                <a:cs typeface="Times New Roman"/>
              </a:rPr>
              <a:t>sử </a:t>
            </a:r>
            <a:r>
              <a:rPr dirty="0" sz="1200">
                <a:latin typeface="Times New Roman"/>
                <a:cs typeface="Times New Roman"/>
              </a:rPr>
              <a:t>dụng nhưng là hướng sáng</a:t>
            </a:r>
            <a:r>
              <a:rPr dirty="0" sz="1200" spc="-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gây  </a:t>
            </a:r>
            <a:r>
              <a:rPr dirty="0" sz="1200" spc="-5">
                <a:latin typeface="Times New Roman"/>
                <a:cs typeface="Times New Roman"/>
              </a:rPr>
              <a:t>ấn </a:t>
            </a:r>
            <a:r>
              <a:rPr dirty="0" sz="1200">
                <a:latin typeface="Times New Roman"/>
                <a:cs typeface="Times New Roman"/>
              </a:rPr>
              <a:t>tượng mạnh </a:t>
            </a:r>
            <a:r>
              <a:rPr dirty="0" sz="1200" spc="5">
                <a:latin typeface="Times New Roman"/>
                <a:cs typeface="Times New Roman"/>
              </a:rPr>
              <a:t>mẽ </a:t>
            </a:r>
            <a:r>
              <a:rPr dirty="0" sz="1200">
                <a:latin typeface="Times New Roman"/>
                <a:cs typeface="Times New Roman"/>
              </a:rPr>
              <a:t>và dễ tạo </a:t>
            </a:r>
            <a:r>
              <a:rPr dirty="0" sz="1200" spc="-5">
                <a:latin typeface="Times New Roman"/>
                <a:cs typeface="Times New Roman"/>
              </a:rPr>
              <a:t>cảm </a:t>
            </a:r>
            <a:r>
              <a:rPr dirty="0" sz="1200">
                <a:latin typeface="Times New Roman"/>
                <a:cs typeface="Times New Roman"/>
              </a:rPr>
              <a:t>xúc </a:t>
            </a:r>
            <a:r>
              <a:rPr dirty="0" sz="1200" spc="-5">
                <a:latin typeface="Times New Roman"/>
                <a:cs typeface="Times New Roman"/>
              </a:rPr>
              <a:t>cho người xem, </a:t>
            </a:r>
            <a:r>
              <a:rPr dirty="0" sz="1200">
                <a:latin typeface="Times New Roman"/>
                <a:cs typeface="Times New Roman"/>
              </a:rPr>
              <a:t>nếu </a:t>
            </a:r>
            <a:r>
              <a:rPr dirty="0" sz="1200" spc="-5">
                <a:latin typeface="Times New Roman"/>
                <a:cs typeface="Times New Roman"/>
              </a:rPr>
              <a:t>người chụp </a:t>
            </a:r>
            <a:r>
              <a:rPr dirty="0" sz="1200">
                <a:latin typeface="Times New Roman"/>
                <a:cs typeface="Times New Roman"/>
              </a:rPr>
              <a:t>kiểm </a:t>
            </a:r>
            <a:r>
              <a:rPr dirty="0" sz="1200" spc="-5">
                <a:latin typeface="Times New Roman"/>
                <a:cs typeface="Times New Roman"/>
              </a:rPr>
              <a:t>soát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được.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b="1">
                <a:latin typeface="Times New Roman"/>
                <a:cs typeface="Times New Roman"/>
              </a:rPr>
              <a:t>Blur - Làm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mờ</a:t>
            </a:r>
            <a:endParaRPr sz="1200">
              <a:latin typeface="Times New Roman"/>
              <a:cs typeface="Times New Roman"/>
            </a:endParaRPr>
          </a:p>
          <a:p>
            <a:pPr marL="12700" marR="132080">
              <a:lnSpc>
                <a:spcPts val="1380"/>
              </a:lnSpc>
              <a:spcBef>
                <a:spcPts val="780"/>
              </a:spcBef>
            </a:pPr>
            <a:r>
              <a:rPr dirty="0" sz="1200">
                <a:latin typeface="Times New Roman"/>
                <a:cs typeface="Times New Roman"/>
              </a:rPr>
              <a:t>Chỉ </a:t>
            </a:r>
            <a:r>
              <a:rPr dirty="0" sz="1200" spc="-5">
                <a:latin typeface="Times New Roman"/>
                <a:cs typeface="Times New Roman"/>
              </a:rPr>
              <a:t>các </a:t>
            </a:r>
            <a:r>
              <a:rPr dirty="0" sz="1200">
                <a:latin typeface="Times New Roman"/>
                <a:cs typeface="Times New Roman"/>
              </a:rPr>
              <a:t>vùng </a:t>
            </a:r>
            <a:r>
              <a:rPr dirty="0" sz="1200" spc="-5">
                <a:latin typeface="Times New Roman"/>
                <a:cs typeface="Times New Roman"/>
              </a:rPr>
              <a:t>ảnh nằm </a:t>
            </a:r>
            <a:r>
              <a:rPr dirty="0" sz="1200">
                <a:latin typeface="Times New Roman"/>
                <a:cs typeface="Times New Roman"/>
              </a:rPr>
              <a:t>ngoài </a:t>
            </a:r>
            <a:r>
              <a:rPr dirty="0" sz="1200" spc="-5">
                <a:latin typeface="Times New Roman"/>
                <a:cs typeface="Times New Roman"/>
              </a:rPr>
              <a:t>điểm </a:t>
            </a:r>
            <a:r>
              <a:rPr dirty="0" sz="1200">
                <a:latin typeface="Times New Roman"/>
                <a:cs typeface="Times New Roman"/>
              </a:rPr>
              <a:t>lấy nét hoặc ngoài </a:t>
            </a:r>
            <a:r>
              <a:rPr dirty="0" sz="1200" spc="-5">
                <a:latin typeface="Times New Roman"/>
                <a:cs typeface="Times New Roman"/>
              </a:rPr>
              <a:t>mặt </a:t>
            </a:r>
            <a:r>
              <a:rPr dirty="0" sz="1200">
                <a:latin typeface="Times New Roman"/>
                <a:cs typeface="Times New Roman"/>
              </a:rPr>
              <a:t>phẳng </a:t>
            </a:r>
            <a:r>
              <a:rPr dirty="0" sz="1200" spc="-5">
                <a:latin typeface="Times New Roman"/>
                <a:cs typeface="Times New Roman"/>
              </a:rPr>
              <a:t>tiêu cự. </a:t>
            </a:r>
            <a:r>
              <a:rPr dirty="0" sz="1200">
                <a:latin typeface="Times New Roman"/>
                <a:cs typeface="Times New Roman"/>
              </a:rPr>
              <a:t>Vùng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nằm trong  mặt </a:t>
            </a:r>
            <a:r>
              <a:rPr dirty="0" sz="1200" spc="-5">
                <a:latin typeface="Times New Roman"/>
                <a:cs typeface="Times New Roman"/>
              </a:rPr>
              <a:t>phẳng tiêu cự sẽ </a:t>
            </a:r>
            <a:r>
              <a:rPr dirty="0" sz="1200">
                <a:latin typeface="Times New Roman"/>
                <a:cs typeface="Times New Roman"/>
              </a:rPr>
              <a:t>sắc </a:t>
            </a:r>
            <a:r>
              <a:rPr dirty="0" sz="1200" spc="-5">
                <a:latin typeface="Times New Roman"/>
                <a:cs typeface="Times New Roman"/>
              </a:rPr>
              <a:t>nét, </a:t>
            </a:r>
            <a:r>
              <a:rPr dirty="0" sz="1200">
                <a:latin typeface="Times New Roman"/>
                <a:cs typeface="Times New Roman"/>
              </a:rPr>
              <a:t>nằm </a:t>
            </a:r>
            <a:r>
              <a:rPr dirty="0" sz="1200" spc="-5">
                <a:latin typeface="Times New Roman"/>
                <a:cs typeface="Times New Roman"/>
              </a:rPr>
              <a:t>ngoài mặt </a:t>
            </a:r>
            <a:r>
              <a:rPr dirty="0" sz="1200">
                <a:latin typeface="Times New Roman"/>
                <a:cs typeface="Times New Roman"/>
              </a:rPr>
              <a:t>phẳng </a:t>
            </a:r>
            <a:r>
              <a:rPr dirty="0" sz="1200" spc="-5">
                <a:latin typeface="Times New Roman"/>
                <a:cs typeface="Times New Roman"/>
              </a:rPr>
              <a:t>tiêu </a:t>
            </a:r>
            <a:r>
              <a:rPr dirty="0" sz="1200">
                <a:latin typeface="Times New Roman"/>
                <a:cs typeface="Times New Roman"/>
              </a:rPr>
              <a:t>cự </a:t>
            </a:r>
            <a:r>
              <a:rPr dirty="0" sz="1200" spc="-5">
                <a:latin typeface="Times New Roman"/>
                <a:cs typeface="Times New Roman"/>
              </a:rPr>
              <a:t>sẽ </a:t>
            </a:r>
            <a:r>
              <a:rPr dirty="0" sz="1200">
                <a:latin typeface="Times New Roman"/>
                <a:cs typeface="Times New Roman"/>
              </a:rPr>
              <a:t>mờ </a:t>
            </a:r>
            <a:r>
              <a:rPr dirty="0" sz="1200" spc="-5">
                <a:latin typeface="Times New Roman"/>
                <a:cs typeface="Times New Roman"/>
              </a:rPr>
              <a:t>nhoè. </a:t>
            </a:r>
            <a:r>
              <a:rPr dirty="0" sz="1200">
                <a:latin typeface="Times New Roman"/>
                <a:cs typeface="Times New Roman"/>
              </a:rPr>
              <a:t>Người </a:t>
            </a:r>
            <a:r>
              <a:rPr dirty="0" sz="1200" spc="-5">
                <a:latin typeface="Times New Roman"/>
                <a:cs typeface="Times New Roman"/>
              </a:rPr>
              <a:t>chụp có </a:t>
            </a:r>
            <a:r>
              <a:rPr dirty="0" sz="1200">
                <a:latin typeface="Times New Roman"/>
                <a:cs typeface="Times New Roman"/>
              </a:rPr>
              <a:t>thể </a:t>
            </a:r>
            <a:r>
              <a:rPr dirty="0" sz="1200" spc="-5">
                <a:latin typeface="Times New Roman"/>
                <a:cs typeface="Times New Roman"/>
              </a:rPr>
              <a:t>làm  </a:t>
            </a:r>
            <a:r>
              <a:rPr dirty="0" sz="1200">
                <a:latin typeface="Times New Roman"/>
                <a:cs typeface="Times New Roman"/>
              </a:rPr>
              <a:t>nổi bật đối tượng </a:t>
            </a:r>
            <a:r>
              <a:rPr dirty="0" sz="1200" spc="-5">
                <a:latin typeface="Times New Roman"/>
                <a:cs typeface="Times New Roman"/>
              </a:rPr>
              <a:t>chụp </a:t>
            </a:r>
            <a:r>
              <a:rPr dirty="0" sz="1200">
                <a:latin typeface="Times New Roman"/>
                <a:cs typeface="Times New Roman"/>
              </a:rPr>
              <a:t>bằng </a:t>
            </a:r>
            <a:r>
              <a:rPr dirty="0" sz="1200" spc="-5">
                <a:latin typeface="Times New Roman"/>
                <a:cs typeface="Times New Roman"/>
              </a:rPr>
              <a:t>cách </a:t>
            </a:r>
            <a:r>
              <a:rPr dirty="0" sz="1200">
                <a:latin typeface="Times New Roman"/>
                <a:cs typeface="Times New Roman"/>
              </a:rPr>
              <a:t>làm mờ </a:t>
            </a:r>
            <a:r>
              <a:rPr dirty="0" sz="1200" spc="-5">
                <a:latin typeface="Times New Roman"/>
                <a:cs typeface="Times New Roman"/>
              </a:rPr>
              <a:t>tiền </a:t>
            </a:r>
            <a:r>
              <a:rPr dirty="0" sz="1200">
                <a:latin typeface="Times New Roman"/>
                <a:cs typeface="Times New Roman"/>
              </a:rPr>
              <a:t>cảnh / hậu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cảnh.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Blurred shot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Ảnh </a:t>
            </a:r>
            <a:r>
              <a:rPr dirty="0" sz="1200" spc="-10" b="1">
                <a:latin typeface="Times New Roman"/>
                <a:cs typeface="Times New Roman"/>
              </a:rPr>
              <a:t>mờ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nhoè</a:t>
            </a:r>
            <a:endParaRPr sz="1200">
              <a:latin typeface="Times New Roman"/>
              <a:cs typeface="Times New Roman"/>
            </a:endParaRPr>
          </a:p>
          <a:p>
            <a:pPr algn="just" marL="12700" marR="178435">
              <a:lnSpc>
                <a:spcPct val="95900"/>
              </a:lnSpc>
              <a:spcBef>
                <a:spcPts val="745"/>
              </a:spcBef>
            </a:pPr>
            <a:r>
              <a:rPr dirty="0" sz="1200">
                <a:latin typeface="Times New Roman"/>
                <a:cs typeface="Times New Roman"/>
              </a:rPr>
              <a:t>Tình </a:t>
            </a:r>
            <a:r>
              <a:rPr dirty="0" sz="1200" spc="-5">
                <a:latin typeface="Times New Roman"/>
                <a:cs typeface="Times New Roman"/>
              </a:rPr>
              <a:t>trạng </a:t>
            </a:r>
            <a:r>
              <a:rPr dirty="0" sz="1200">
                <a:latin typeface="Times New Roman"/>
                <a:cs typeface="Times New Roman"/>
              </a:rPr>
              <a:t>bức </a:t>
            </a:r>
            <a:r>
              <a:rPr dirty="0" sz="1200" spc="-5">
                <a:latin typeface="Times New Roman"/>
                <a:cs typeface="Times New Roman"/>
              </a:rPr>
              <a:t>ảnh chụp </a:t>
            </a:r>
            <a:r>
              <a:rPr dirty="0" sz="1200">
                <a:latin typeface="Times New Roman"/>
                <a:cs typeface="Times New Roman"/>
              </a:rPr>
              <a:t>đối tượng di </a:t>
            </a:r>
            <a:r>
              <a:rPr dirty="0" sz="1200" spc="-5">
                <a:latin typeface="Times New Roman"/>
                <a:cs typeface="Times New Roman"/>
              </a:rPr>
              <a:t>chuyển, </a:t>
            </a:r>
            <a:r>
              <a:rPr dirty="0" sz="1200">
                <a:latin typeface="Times New Roman"/>
                <a:cs typeface="Times New Roman"/>
              </a:rPr>
              <a:t>hoặc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rung lắc khiến </a:t>
            </a:r>
            <a:r>
              <a:rPr dirty="0" sz="1200" spc="-5">
                <a:latin typeface="Times New Roman"/>
                <a:cs typeface="Times New Roman"/>
              </a:rPr>
              <a:t>cho </a:t>
            </a:r>
            <a:r>
              <a:rPr dirty="0" sz="1200">
                <a:latin typeface="Times New Roman"/>
                <a:cs typeface="Times New Roman"/>
              </a:rPr>
              <a:t>đối tượng cần  </a:t>
            </a:r>
            <a:r>
              <a:rPr dirty="0" sz="1200" spc="-5">
                <a:latin typeface="Times New Roman"/>
                <a:cs typeface="Times New Roman"/>
              </a:rPr>
              <a:t>nét </a:t>
            </a:r>
            <a:r>
              <a:rPr dirty="0" sz="1200">
                <a:latin typeface="Times New Roman"/>
                <a:cs typeface="Times New Roman"/>
              </a:rPr>
              <a:t>bị mờ </a:t>
            </a:r>
            <a:r>
              <a:rPr dirty="0" sz="1200" spc="-5">
                <a:latin typeface="Times New Roman"/>
                <a:cs typeface="Times New Roman"/>
              </a:rPr>
              <a:t>nhoè. </a:t>
            </a:r>
            <a:r>
              <a:rPr dirty="0" sz="1200">
                <a:latin typeface="Times New Roman"/>
                <a:cs typeface="Times New Roman"/>
              </a:rPr>
              <a:t>Cũng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trường hợp </a:t>
            </a:r>
            <a:r>
              <a:rPr dirty="0" sz="1200" spc="-5">
                <a:latin typeface="Times New Roman"/>
                <a:cs typeface="Times New Roman"/>
              </a:rPr>
              <a:t>người chụp </a:t>
            </a:r>
            <a:r>
              <a:rPr dirty="0" sz="1200">
                <a:latin typeface="Times New Roman"/>
                <a:cs typeface="Times New Roman"/>
              </a:rPr>
              <a:t>cố ý làm mờ nhoè đối tượng để tạo hiệu ứng  </a:t>
            </a:r>
            <a:r>
              <a:rPr dirty="0" sz="1200" spc="-5">
                <a:latin typeface="Times New Roman"/>
                <a:cs typeface="Times New Roman"/>
              </a:rPr>
              <a:t>chuyển động, còn </a:t>
            </a:r>
            <a:r>
              <a:rPr dirty="0" sz="1200">
                <a:latin typeface="Times New Roman"/>
                <a:cs typeface="Times New Roman"/>
              </a:rPr>
              <a:t>lại bình thường tình trạng </a:t>
            </a:r>
            <a:r>
              <a:rPr dirty="0" sz="1200" spc="5">
                <a:latin typeface="Times New Roman"/>
                <a:cs typeface="Times New Roman"/>
              </a:rPr>
              <a:t>này </a:t>
            </a:r>
            <a:r>
              <a:rPr dirty="0" sz="1200">
                <a:latin typeface="Times New Roman"/>
                <a:cs typeface="Times New Roman"/>
              </a:rPr>
              <a:t>đều làm </a:t>
            </a:r>
            <a:r>
              <a:rPr dirty="0" sz="1200" spc="-5">
                <a:latin typeface="Times New Roman"/>
                <a:cs typeface="Times New Roman"/>
              </a:rPr>
              <a:t>cho </a:t>
            </a:r>
            <a:r>
              <a:rPr dirty="0" sz="1200">
                <a:latin typeface="Times New Roman"/>
                <a:cs typeface="Times New Roman"/>
              </a:rPr>
              <a:t>bức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không thể </a:t>
            </a:r>
            <a:r>
              <a:rPr dirty="0" sz="1200" spc="-5">
                <a:latin typeface="Times New Roman"/>
                <a:cs typeface="Times New Roman"/>
              </a:rPr>
              <a:t>hiện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tốt.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200" spc="-5" b="1">
                <a:latin typeface="Times New Roman"/>
                <a:cs typeface="Times New Roman"/>
              </a:rPr>
              <a:t>Bounce flash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Dội sáng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đèn</a:t>
            </a:r>
            <a:endParaRPr sz="1200">
              <a:latin typeface="Times New Roman"/>
              <a:cs typeface="Times New Roman"/>
            </a:endParaRPr>
          </a:p>
          <a:p>
            <a:pPr marL="12700" marR="16510">
              <a:lnSpc>
                <a:spcPts val="1380"/>
              </a:lnSpc>
              <a:spcBef>
                <a:spcPts val="780"/>
              </a:spcBef>
            </a:pPr>
            <a:r>
              <a:rPr dirty="0" sz="1200" spc="-5">
                <a:latin typeface="Times New Roman"/>
                <a:cs typeface="Times New Roman"/>
              </a:rPr>
              <a:t>Khi đánh đèn flash </a:t>
            </a:r>
            <a:r>
              <a:rPr dirty="0" sz="1200">
                <a:latin typeface="Times New Roman"/>
                <a:cs typeface="Times New Roman"/>
              </a:rPr>
              <a:t>mà đèn hướng </a:t>
            </a:r>
            <a:r>
              <a:rPr dirty="0" sz="1200" spc="-5">
                <a:latin typeface="Times New Roman"/>
                <a:cs typeface="Times New Roman"/>
              </a:rPr>
              <a:t>vào </a:t>
            </a:r>
            <a:r>
              <a:rPr dirty="0" sz="1200">
                <a:latin typeface="Times New Roman"/>
                <a:cs typeface="Times New Roman"/>
              </a:rPr>
              <a:t>bờ vách, trần nhà trắng hoặc mặt phẳng trắng sáng nào đó  </a:t>
            </a:r>
            <a:r>
              <a:rPr dirty="0" sz="1200" spc="-5">
                <a:latin typeface="Times New Roman"/>
                <a:cs typeface="Times New Roman"/>
              </a:rPr>
              <a:t>nhằm </a:t>
            </a:r>
            <a:r>
              <a:rPr dirty="0" sz="1200">
                <a:latin typeface="Times New Roman"/>
                <a:cs typeface="Times New Roman"/>
              </a:rPr>
              <a:t>mục đích </a:t>
            </a:r>
            <a:r>
              <a:rPr dirty="0" sz="1200" spc="-5">
                <a:latin typeface="Times New Roman"/>
                <a:cs typeface="Times New Roman"/>
              </a:rPr>
              <a:t>tạo sự </a:t>
            </a:r>
            <a:r>
              <a:rPr dirty="0" sz="1200">
                <a:latin typeface="Times New Roman"/>
                <a:cs typeface="Times New Roman"/>
              </a:rPr>
              <a:t>phản </a:t>
            </a:r>
            <a:r>
              <a:rPr dirty="0" sz="1200" spc="-5">
                <a:latin typeface="Times New Roman"/>
                <a:cs typeface="Times New Roman"/>
              </a:rPr>
              <a:t>chiếu ánh </a:t>
            </a:r>
            <a:r>
              <a:rPr dirty="0" sz="1200">
                <a:latin typeface="Times New Roman"/>
                <a:cs typeface="Times New Roman"/>
              </a:rPr>
              <a:t>sáng </a:t>
            </a:r>
            <a:r>
              <a:rPr dirty="0" sz="1200" spc="-5">
                <a:latin typeface="Times New Roman"/>
                <a:cs typeface="Times New Roman"/>
              </a:rPr>
              <a:t>ngược </a:t>
            </a:r>
            <a:r>
              <a:rPr dirty="0" sz="1200">
                <a:latin typeface="Times New Roman"/>
                <a:cs typeface="Times New Roman"/>
              </a:rPr>
              <a:t>lại đối tượng </a:t>
            </a:r>
            <a:r>
              <a:rPr dirty="0" sz="1200" spc="-5">
                <a:latin typeface="Times New Roman"/>
                <a:cs typeface="Times New Roman"/>
              </a:rPr>
              <a:t>cần chụp. </a:t>
            </a:r>
            <a:r>
              <a:rPr dirty="0" sz="1200">
                <a:latin typeface="Times New Roman"/>
                <a:cs typeface="Times New Roman"/>
              </a:rPr>
              <a:t>Với </a:t>
            </a:r>
            <a:r>
              <a:rPr dirty="0" sz="1200" spc="-5">
                <a:latin typeface="Times New Roman"/>
                <a:cs typeface="Times New Roman"/>
              </a:rPr>
              <a:t>cách này, ánh  sáng </a:t>
            </a:r>
            <a:r>
              <a:rPr dirty="0" sz="1200">
                <a:latin typeface="Times New Roman"/>
                <a:cs typeface="Times New Roman"/>
              </a:rPr>
              <a:t>dội </a:t>
            </a:r>
            <a:r>
              <a:rPr dirty="0" sz="1200" spc="-5">
                <a:latin typeface="Times New Roman"/>
                <a:cs typeface="Times New Roman"/>
              </a:rPr>
              <a:t>lại làm </a:t>
            </a:r>
            <a:r>
              <a:rPr dirty="0" sz="1200">
                <a:latin typeface="Times New Roman"/>
                <a:cs typeface="Times New Roman"/>
              </a:rPr>
              <a:t>phân tán </a:t>
            </a:r>
            <a:r>
              <a:rPr dirty="0" sz="1200" spc="-5">
                <a:latin typeface="Times New Roman"/>
                <a:cs typeface="Times New Roman"/>
              </a:rPr>
              <a:t>ánh </a:t>
            </a:r>
            <a:r>
              <a:rPr dirty="0" sz="1200">
                <a:latin typeface="Times New Roman"/>
                <a:cs typeface="Times New Roman"/>
              </a:rPr>
              <a:t>sáng rộng hơn, tạo hiệu quả mềm mại </a:t>
            </a:r>
            <a:r>
              <a:rPr dirty="0" sz="1200" spc="-5">
                <a:latin typeface="Times New Roman"/>
                <a:cs typeface="Times New Roman"/>
              </a:rPr>
              <a:t>giảm </a:t>
            </a:r>
            <a:r>
              <a:rPr dirty="0" sz="1200">
                <a:latin typeface="Times New Roman"/>
                <a:cs typeface="Times New Roman"/>
              </a:rPr>
              <a:t>bớt sự tương </a:t>
            </a:r>
            <a:r>
              <a:rPr dirty="0" sz="1200" spc="-5">
                <a:latin typeface="Times New Roman"/>
                <a:cs typeface="Times New Roman"/>
              </a:rPr>
              <a:t>phản </a:t>
            </a:r>
            <a:r>
              <a:rPr dirty="0" sz="1200">
                <a:latin typeface="Times New Roman"/>
                <a:cs typeface="Times New Roman"/>
              </a:rPr>
              <a:t>gay  </a:t>
            </a:r>
            <a:r>
              <a:rPr dirty="0" sz="1200" spc="-10">
                <a:latin typeface="Times New Roman"/>
                <a:cs typeface="Times New Roman"/>
              </a:rPr>
              <a:t>gắt </a:t>
            </a:r>
            <a:r>
              <a:rPr dirty="0" sz="1200" spc="5">
                <a:latin typeface="Times New Roman"/>
                <a:cs typeface="Times New Roman"/>
              </a:rPr>
              <a:t>và </a:t>
            </a:r>
            <a:r>
              <a:rPr dirty="0" sz="1200">
                <a:latin typeface="Times New Roman"/>
                <a:cs typeface="Times New Roman"/>
              </a:rPr>
              <a:t>bóng đổ hơn. </a:t>
            </a:r>
            <a:r>
              <a:rPr dirty="0" sz="1200" spc="-5">
                <a:latin typeface="Times New Roman"/>
                <a:cs typeface="Times New Roman"/>
              </a:rPr>
              <a:t>Nhưng </a:t>
            </a:r>
            <a:r>
              <a:rPr dirty="0" sz="1200">
                <a:latin typeface="Times New Roman"/>
                <a:cs typeface="Times New Roman"/>
              </a:rPr>
              <a:t>lưu ý là cường độ sáng </a:t>
            </a:r>
            <a:r>
              <a:rPr dirty="0" sz="1200" spc="-5">
                <a:latin typeface="Times New Roman"/>
                <a:cs typeface="Times New Roman"/>
              </a:rPr>
              <a:t>sẽ </a:t>
            </a:r>
            <a:r>
              <a:rPr dirty="0" sz="1200" spc="5">
                <a:latin typeface="Times New Roman"/>
                <a:cs typeface="Times New Roman"/>
              </a:rPr>
              <a:t>suy </a:t>
            </a:r>
            <a:r>
              <a:rPr dirty="0" sz="1200" spc="-5">
                <a:latin typeface="Times New Roman"/>
                <a:cs typeface="Times New Roman"/>
              </a:rPr>
              <a:t>giảm </a:t>
            </a:r>
            <a:r>
              <a:rPr dirty="0" sz="1200">
                <a:latin typeface="Times New Roman"/>
                <a:cs typeface="Times New Roman"/>
              </a:rPr>
              <a:t>khi đến được đối </a:t>
            </a:r>
            <a:r>
              <a:rPr dirty="0" sz="1200" spc="-5">
                <a:latin typeface="Times New Roman"/>
                <a:cs typeface="Times New Roman"/>
              </a:rPr>
              <a:t>tượng, nên cần  </a:t>
            </a:r>
            <a:r>
              <a:rPr dirty="0" sz="1200">
                <a:latin typeface="Times New Roman"/>
                <a:cs typeface="Times New Roman"/>
              </a:rPr>
              <a:t>tính toán </a:t>
            </a:r>
            <a:r>
              <a:rPr dirty="0" sz="1200" spc="-5">
                <a:latin typeface="Times New Roman"/>
                <a:cs typeface="Times New Roman"/>
              </a:rPr>
              <a:t>trước </a:t>
            </a:r>
            <a:r>
              <a:rPr dirty="0" sz="1200">
                <a:latin typeface="Times New Roman"/>
                <a:cs typeface="Times New Roman"/>
              </a:rPr>
              <a:t>để dùng hiệu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quả.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Bulb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Chế độ phơi sáng </a:t>
            </a:r>
            <a:r>
              <a:rPr dirty="0" sz="1200" b="1">
                <a:latin typeface="Times New Roman"/>
                <a:cs typeface="Times New Roman"/>
              </a:rPr>
              <a:t>B </a:t>
            </a:r>
            <a:r>
              <a:rPr dirty="0" sz="1200" spc="-5" b="1">
                <a:latin typeface="Times New Roman"/>
                <a:cs typeface="Times New Roman"/>
              </a:rPr>
              <a:t>trên </a:t>
            </a:r>
            <a:r>
              <a:rPr dirty="0" sz="1200" spc="-10" b="1">
                <a:latin typeface="Times New Roman"/>
                <a:cs typeface="Times New Roman"/>
              </a:rPr>
              <a:t>máy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ảnh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380"/>
              </a:lnSpc>
              <a:spcBef>
                <a:spcPts val="785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 spc="-5">
                <a:latin typeface="Times New Roman"/>
                <a:cs typeface="Times New Roman"/>
              </a:rPr>
              <a:t>chế </a:t>
            </a:r>
            <a:r>
              <a:rPr dirty="0" sz="1200">
                <a:latin typeface="Times New Roman"/>
                <a:cs typeface="Times New Roman"/>
              </a:rPr>
              <a:t>độ </a:t>
            </a:r>
            <a:r>
              <a:rPr dirty="0" sz="1200" spc="-5">
                <a:latin typeface="Times New Roman"/>
                <a:cs typeface="Times New Roman"/>
              </a:rPr>
              <a:t>cho phép </a:t>
            </a:r>
            <a:r>
              <a:rPr dirty="0" sz="1200">
                <a:latin typeface="Times New Roman"/>
                <a:cs typeface="Times New Roman"/>
              </a:rPr>
              <a:t>mở màn </a:t>
            </a:r>
            <a:r>
              <a:rPr dirty="0" sz="1200" spc="-5">
                <a:latin typeface="Times New Roman"/>
                <a:cs typeface="Times New Roman"/>
              </a:rPr>
              <a:t>trập </a:t>
            </a:r>
            <a:r>
              <a:rPr dirty="0" sz="1200">
                <a:latin typeface="Times New Roman"/>
                <a:cs typeface="Times New Roman"/>
              </a:rPr>
              <a:t>phơi sáng </a:t>
            </a:r>
            <a:r>
              <a:rPr dirty="0" sz="1200" spc="-5">
                <a:latin typeface="Times New Roman"/>
                <a:cs typeface="Times New Roman"/>
              </a:rPr>
              <a:t>chủ </a:t>
            </a:r>
            <a:r>
              <a:rPr dirty="0" sz="1200">
                <a:latin typeface="Times New Roman"/>
                <a:cs typeface="Times New Roman"/>
              </a:rPr>
              <a:t>động trong thời </a:t>
            </a:r>
            <a:r>
              <a:rPr dirty="0" sz="1200" spc="-5">
                <a:latin typeface="Times New Roman"/>
                <a:cs typeface="Times New Roman"/>
              </a:rPr>
              <a:t>gian </a:t>
            </a:r>
            <a:r>
              <a:rPr dirty="0" sz="1200" spc="5">
                <a:latin typeface="Times New Roman"/>
                <a:cs typeface="Times New Roman"/>
              </a:rPr>
              <a:t>tuỳ </a:t>
            </a:r>
            <a:r>
              <a:rPr dirty="0" sz="1200">
                <a:latin typeface="Times New Roman"/>
                <a:cs typeface="Times New Roman"/>
              </a:rPr>
              <a:t>ý </a:t>
            </a:r>
            <a:r>
              <a:rPr dirty="0" sz="1200" spc="-5">
                <a:latin typeface="Times New Roman"/>
                <a:cs typeface="Times New Roman"/>
              </a:rPr>
              <a:t>người dùng. Khi chọn  chế </a:t>
            </a:r>
            <a:r>
              <a:rPr dirty="0" sz="1200">
                <a:latin typeface="Times New Roman"/>
                <a:cs typeface="Times New Roman"/>
              </a:rPr>
              <a:t>độ </a:t>
            </a:r>
            <a:r>
              <a:rPr dirty="0" sz="1200" spc="-5">
                <a:latin typeface="Times New Roman"/>
                <a:cs typeface="Times New Roman"/>
              </a:rPr>
              <a:t>này, </a:t>
            </a:r>
            <a:r>
              <a:rPr dirty="0" sz="1200">
                <a:latin typeface="Times New Roman"/>
                <a:cs typeface="Times New Roman"/>
              </a:rPr>
              <a:t>bấm nút chụp, màn </a:t>
            </a:r>
            <a:r>
              <a:rPr dirty="0" sz="1200" spc="-5">
                <a:latin typeface="Times New Roman"/>
                <a:cs typeface="Times New Roman"/>
              </a:rPr>
              <a:t>trập sẽ </a:t>
            </a:r>
            <a:r>
              <a:rPr dirty="0" sz="1200">
                <a:latin typeface="Times New Roman"/>
                <a:cs typeface="Times New Roman"/>
              </a:rPr>
              <a:t>mở </a:t>
            </a:r>
            <a:r>
              <a:rPr dirty="0" sz="1200" spc="-5">
                <a:latin typeface="Times New Roman"/>
                <a:cs typeface="Times New Roman"/>
              </a:rPr>
              <a:t>liên </a:t>
            </a:r>
            <a:r>
              <a:rPr dirty="0" sz="1200">
                <a:latin typeface="Times New Roman"/>
                <a:cs typeface="Times New Roman"/>
              </a:rPr>
              <a:t>tục </a:t>
            </a:r>
            <a:r>
              <a:rPr dirty="0" sz="1200" spc="-5">
                <a:latin typeface="Times New Roman"/>
                <a:cs typeface="Times New Roman"/>
              </a:rPr>
              <a:t>trong </a:t>
            </a:r>
            <a:r>
              <a:rPr dirty="0" sz="1200">
                <a:latin typeface="Times New Roman"/>
                <a:cs typeface="Times New Roman"/>
              </a:rPr>
              <a:t>thời </a:t>
            </a:r>
            <a:r>
              <a:rPr dirty="0" sz="1200" spc="-5">
                <a:latin typeface="Times New Roman"/>
                <a:cs typeface="Times New Roman"/>
              </a:rPr>
              <a:t>gian người </a:t>
            </a:r>
            <a:r>
              <a:rPr dirty="0" sz="1200">
                <a:latin typeface="Times New Roman"/>
                <a:cs typeface="Times New Roman"/>
              </a:rPr>
              <a:t>chụp. Còn </a:t>
            </a:r>
            <a:r>
              <a:rPr dirty="0" sz="1200" spc="-5">
                <a:latin typeface="Times New Roman"/>
                <a:cs typeface="Times New Roman"/>
              </a:rPr>
              <a:t>giữ </a:t>
            </a:r>
            <a:r>
              <a:rPr dirty="0" sz="1200">
                <a:latin typeface="Times New Roman"/>
                <a:cs typeface="Times New Roman"/>
              </a:rPr>
              <a:t>nút chụp  ở tình </a:t>
            </a:r>
            <a:r>
              <a:rPr dirty="0" sz="1200" spc="-5">
                <a:latin typeface="Times New Roman"/>
                <a:cs typeface="Times New Roman"/>
              </a:rPr>
              <a:t>trạng bấm xuống, </a:t>
            </a:r>
            <a:r>
              <a:rPr dirty="0" sz="1200">
                <a:latin typeface="Times New Roman"/>
                <a:cs typeface="Times New Roman"/>
              </a:rPr>
              <a:t>và màn </a:t>
            </a:r>
            <a:r>
              <a:rPr dirty="0" sz="1200" spc="-5">
                <a:latin typeface="Times New Roman"/>
                <a:cs typeface="Times New Roman"/>
              </a:rPr>
              <a:t>trập sẽ </a:t>
            </a:r>
            <a:r>
              <a:rPr dirty="0" sz="1200">
                <a:latin typeface="Times New Roman"/>
                <a:cs typeface="Times New Roman"/>
              </a:rPr>
              <a:t>đóng lại khi nút chụp </a:t>
            </a:r>
            <a:r>
              <a:rPr dirty="0" sz="1200" spc="-5">
                <a:latin typeface="Times New Roman"/>
                <a:cs typeface="Times New Roman"/>
              </a:rPr>
              <a:t>được </a:t>
            </a:r>
            <a:r>
              <a:rPr dirty="0" sz="1200">
                <a:latin typeface="Times New Roman"/>
                <a:cs typeface="Times New Roman"/>
              </a:rPr>
              <a:t>thả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38225" y="5836920"/>
            <a:ext cx="5691505" cy="3283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947673"/>
            <a:ext cx="5920105" cy="7265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Times New Roman"/>
                <a:cs typeface="Times New Roman"/>
              </a:rPr>
              <a:t>3. </a:t>
            </a:r>
            <a:r>
              <a:rPr dirty="0" sz="1800" spc="-5" b="1">
                <a:latin typeface="Times New Roman"/>
                <a:cs typeface="Times New Roman"/>
              </a:rPr>
              <a:t>C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200" spc="-5" b="1">
                <a:latin typeface="Times New Roman"/>
                <a:cs typeface="Times New Roman"/>
              </a:rPr>
              <a:t>Camera shake </a:t>
            </a:r>
            <a:r>
              <a:rPr dirty="0" sz="1200" b="1">
                <a:latin typeface="Times New Roman"/>
                <a:cs typeface="Times New Roman"/>
              </a:rPr>
              <a:t>- Rung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máy</a:t>
            </a:r>
            <a:endParaRPr sz="1200">
              <a:latin typeface="Times New Roman"/>
              <a:cs typeface="Times New Roman"/>
            </a:endParaRPr>
          </a:p>
          <a:p>
            <a:pPr marL="12700" marR="62230">
              <a:lnSpc>
                <a:spcPts val="1380"/>
              </a:lnSpc>
              <a:spcBef>
                <a:spcPts val="780"/>
              </a:spcBef>
            </a:pPr>
            <a:r>
              <a:rPr dirty="0" sz="1200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không được </a:t>
            </a:r>
            <a:r>
              <a:rPr dirty="0" sz="1200" spc="-5">
                <a:latin typeface="Times New Roman"/>
                <a:cs typeface="Times New Roman"/>
              </a:rPr>
              <a:t>giữ cố </a:t>
            </a:r>
            <a:r>
              <a:rPr dirty="0" sz="1200">
                <a:latin typeface="Times New Roman"/>
                <a:cs typeface="Times New Roman"/>
              </a:rPr>
              <a:t>định khi </a:t>
            </a:r>
            <a:r>
              <a:rPr dirty="0" sz="1200" spc="-5">
                <a:latin typeface="Times New Roman"/>
                <a:cs typeface="Times New Roman"/>
              </a:rPr>
              <a:t>bấm </a:t>
            </a:r>
            <a:r>
              <a:rPr dirty="0" sz="1200">
                <a:latin typeface="Times New Roman"/>
                <a:cs typeface="Times New Roman"/>
              </a:rPr>
              <a:t>nút </a:t>
            </a:r>
            <a:r>
              <a:rPr dirty="0" sz="1200" spc="-5">
                <a:latin typeface="Times New Roman"/>
                <a:cs typeface="Times New Roman"/>
              </a:rPr>
              <a:t>chụp, </a:t>
            </a:r>
            <a:r>
              <a:rPr dirty="0" sz="1200">
                <a:latin typeface="Times New Roman"/>
                <a:cs typeface="Times New Roman"/>
              </a:rPr>
              <a:t>do tay rung lắc hoặc </a:t>
            </a:r>
            <a:r>
              <a:rPr dirty="0" sz="1200" spc="-5">
                <a:latin typeface="Times New Roman"/>
                <a:cs typeface="Times New Roman"/>
              </a:rPr>
              <a:t>người chụp có sự </a:t>
            </a:r>
            <a:r>
              <a:rPr dirty="0" sz="1200" spc="5">
                <a:latin typeface="Times New Roman"/>
                <a:cs typeface="Times New Roman"/>
              </a:rPr>
              <a:t>dịch  </a:t>
            </a:r>
            <a:r>
              <a:rPr dirty="0" sz="1200" spc="-5">
                <a:latin typeface="Times New Roman"/>
                <a:cs typeface="Times New Roman"/>
              </a:rPr>
              <a:t>chuyển </a:t>
            </a:r>
            <a:r>
              <a:rPr dirty="0" sz="1200">
                <a:latin typeface="Times New Roman"/>
                <a:cs typeface="Times New Roman"/>
              </a:rPr>
              <a:t>trong khi </a:t>
            </a:r>
            <a:r>
              <a:rPr dirty="0" sz="1200" spc="-5">
                <a:latin typeface="Times New Roman"/>
                <a:cs typeface="Times New Roman"/>
              </a:rPr>
              <a:t>màn </a:t>
            </a:r>
            <a:r>
              <a:rPr dirty="0" sz="1200">
                <a:latin typeface="Times New Roman"/>
                <a:cs typeface="Times New Roman"/>
              </a:rPr>
              <a:t>trập máy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mở làm </a:t>
            </a:r>
            <a:r>
              <a:rPr dirty="0" sz="1200" spc="-5">
                <a:latin typeface="Times New Roman"/>
                <a:cs typeface="Times New Roman"/>
              </a:rPr>
              <a:t>cho </a:t>
            </a:r>
            <a:r>
              <a:rPr dirty="0" sz="1200">
                <a:latin typeface="Times New Roman"/>
                <a:cs typeface="Times New Roman"/>
              </a:rPr>
              <a:t>ảnh bị mờ </a:t>
            </a:r>
            <a:r>
              <a:rPr dirty="0" sz="1200" spc="-5">
                <a:latin typeface="Times New Roman"/>
                <a:cs typeface="Times New Roman"/>
              </a:rPr>
              <a:t>nhoè. </a:t>
            </a:r>
            <a:r>
              <a:rPr dirty="0" sz="1200">
                <a:latin typeface="Times New Roman"/>
                <a:cs typeface="Times New Roman"/>
              </a:rPr>
              <a:t>Tình </a:t>
            </a:r>
            <a:r>
              <a:rPr dirty="0" sz="1200" spc="-5">
                <a:latin typeface="Times New Roman"/>
                <a:cs typeface="Times New Roman"/>
              </a:rPr>
              <a:t>trạng </a:t>
            </a:r>
            <a:r>
              <a:rPr dirty="0" sz="1200" spc="5">
                <a:latin typeface="Times New Roman"/>
                <a:cs typeface="Times New Roman"/>
              </a:rPr>
              <a:t>này </a:t>
            </a:r>
            <a:r>
              <a:rPr dirty="0" sz="1200">
                <a:latin typeface="Times New Roman"/>
                <a:cs typeface="Times New Roman"/>
              </a:rPr>
              <a:t>thường </a:t>
            </a:r>
            <a:r>
              <a:rPr dirty="0" sz="1200" spc="5">
                <a:latin typeface="Times New Roman"/>
                <a:cs typeface="Times New Roman"/>
              </a:rPr>
              <a:t>xảy </a:t>
            </a:r>
            <a:r>
              <a:rPr dirty="0" sz="1200">
                <a:latin typeface="Times New Roman"/>
                <a:cs typeface="Times New Roman"/>
              </a:rPr>
              <a:t>ra  khi tốc độ </a:t>
            </a:r>
            <a:r>
              <a:rPr dirty="0" sz="1200" spc="-5">
                <a:latin typeface="Times New Roman"/>
                <a:cs typeface="Times New Roman"/>
              </a:rPr>
              <a:t>vận hành </a:t>
            </a:r>
            <a:r>
              <a:rPr dirty="0" sz="1200">
                <a:latin typeface="Times New Roman"/>
                <a:cs typeface="Times New Roman"/>
              </a:rPr>
              <a:t>của màn </a:t>
            </a:r>
            <a:r>
              <a:rPr dirty="0" sz="1200" spc="-5">
                <a:latin typeface="Times New Roman"/>
                <a:cs typeface="Times New Roman"/>
              </a:rPr>
              <a:t>trập </a:t>
            </a:r>
            <a:r>
              <a:rPr dirty="0" sz="1200">
                <a:latin typeface="Times New Roman"/>
                <a:cs typeface="Times New Roman"/>
              </a:rPr>
              <a:t>quá chậm, hoặc đối tượng di </a:t>
            </a:r>
            <a:r>
              <a:rPr dirty="0" sz="1200" spc="-5">
                <a:latin typeface="Times New Roman"/>
                <a:cs typeface="Times New Roman"/>
              </a:rPr>
              <a:t>chuyển </a:t>
            </a:r>
            <a:r>
              <a:rPr dirty="0" sz="1200">
                <a:latin typeface="Times New Roman"/>
                <a:cs typeface="Times New Roman"/>
              </a:rPr>
              <a:t>quá </a:t>
            </a:r>
            <a:r>
              <a:rPr dirty="0" sz="1200" spc="-5">
                <a:latin typeface="Times New Roman"/>
                <a:cs typeface="Times New Roman"/>
              </a:rPr>
              <a:t>nhanh liên </a:t>
            </a:r>
            <a:r>
              <a:rPr dirty="0" sz="1200">
                <a:latin typeface="Times New Roman"/>
                <a:cs typeface="Times New Roman"/>
              </a:rPr>
              <a:t>tục </a:t>
            </a:r>
            <a:r>
              <a:rPr dirty="0" sz="1200" spc="-5">
                <a:latin typeface="Times New Roman"/>
                <a:cs typeface="Times New Roman"/>
              </a:rPr>
              <a:t>hoặc  sử </a:t>
            </a:r>
            <a:r>
              <a:rPr dirty="0" sz="1200">
                <a:latin typeface="Times New Roman"/>
                <a:cs typeface="Times New Roman"/>
              </a:rPr>
              <a:t>dụng ống kính tiêu cự </a:t>
            </a:r>
            <a:r>
              <a:rPr dirty="0" sz="1200" spc="-5">
                <a:latin typeface="Times New Roman"/>
                <a:cs typeface="Times New Roman"/>
              </a:rPr>
              <a:t>dài (tele) </a:t>
            </a:r>
            <a:r>
              <a:rPr dirty="0" sz="1200">
                <a:latin typeface="Times New Roman"/>
                <a:cs typeface="Times New Roman"/>
              </a:rPr>
              <a:t>mà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thì không được </a:t>
            </a:r>
            <a:r>
              <a:rPr dirty="0" sz="1200" spc="-5">
                <a:latin typeface="Times New Roman"/>
                <a:cs typeface="Times New Roman"/>
              </a:rPr>
              <a:t>cố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định.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Center </a:t>
            </a:r>
            <a:r>
              <a:rPr dirty="0" sz="1200" b="1">
                <a:latin typeface="Times New Roman"/>
                <a:cs typeface="Times New Roman"/>
              </a:rPr>
              <a:t>Weighted </a:t>
            </a:r>
            <a:r>
              <a:rPr dirty="0" sz="1200" spc="-5" b="1">
                <a:latin typeface="Times New Roman"/>
                <a:cs typeface="Times New Roman"/>
              </a:rPr>
              <a:t>metering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Đo sáng trung</a:t>
            </a:r>
            <a:r>
              <a:rPr dirty="0" sz="1200" spc="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tâm</a:t>
            </a:r>
            <a:endParaRPr sz="1200">
              <a:latin typeface="Times New Roman"/>
              <a:cs typeface="Times New Roman"/>
            </a:endParaRPr>
          </a:p>
          <a:p>
            <a:pPr marL="12700" marR="143510">
              <a:lnSpc>
                <a:spcPts val="1380"/>
              </a:lnSpc>
              <a:spcBef>
                <a:spcPts val="780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một trong </a:t>
            </a:r>
            <a:r>
              <a:rPr dirty="0" sz="1200" spc="-5">
                <a:latin typeface="Times New Roman"/>
                <a:cs typeface="Times New Roman"/>
              </a:rPr>
              <a:t>các chế </a:t>
            </a:r>
            <a:r>
              <a:rPr dirty="0" sz="1200">
                <a:latin typeface="Times New Roman"/>
                <a:cs typeface="Times New Roman"/>
              </a:rPr>
              <a:t>độ đo </a:t>
            </a:r>
            <a:r>
              <a:rPr dirty="0" sz="1200" spc="-5">
                <a:latin typeface="Times New Roman"/>
                <a:cs typeface="Times New Roman"/>
              </a:rPr>
              <a:t>sáng của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ảnh. Đo sáng </a:t>
            </a:r>
            <a:r>
              <a:rPr dirty="0" sz="1200">
                <a:latin typeface="Times New Roman"/>
                <a:cs typeface="Times New Roman"/>
              </a:rPr>
              <a:t>trung tâm được dùng để đo độ sáng tại  vùng trung tâm của khung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ảnh.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5"/>
              </a:spcBef>
            </a:pPr>
            <a:r>
              <a:rPr dirty="0" sz="1200" spc="-5" b="1">
                <a:latin typeface="Times New Roman"/>
                <a:cs typeface="Times New Roman"/>
              </a:rPr>
              <a:t>CF card </a:t>
            </a:r>
            <a:r>
              <a:rPr dirty="0" sz="1200" b="1">
                <a:latin typeface="Times New Roman"/>
                <a:cs typeface="Times New Roman"/>
              </a:rPr>
              <a:t>- Thẻ nhớ </a:t>
            </a:r>
            <a:r>
              <a:rPr dirty="0" sz="1200" spc="-5" b="1">
                <a:latin typeface="Times New Roman"/>
                <a:cs typeface="Times New Roman"/>
              </a:rPr>
              <a:t>Compact </a:t>
            </a:r>
            <a:r>
              <a:rPr dirty="0" sz="1200" b="1">
                <a:latin typeface="Times New Roman"/>
                <a:cs typeface="Times New Roman"/>
              </a:rPr>
              <a:t>-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Flash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một loại thẻ thường được dùng </a:t>
            </a:r>
            <a:r>
              <a:rPr dirty="0" sz="1200" spc="-5">
                <a:latin typeface="Times New Roman"/>
                <a:cs typeface="Times New Roman"/>
              </a:rPr>
              <a:t>cho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DSLR.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200" b="1">
                <a:latin typeface="Times New Roman"/>
                <a:cs typeface="Times New Roman"/>
              </a:rPr>
              <a:t>Color </a:t>
            </a:r>
            <a:r>
              <a:rPr dirty="0" sz="1200" spc="-5" b="1">
                <a:latin typeface="Times New Roman"/>
                <a:cs typeface="Times New Roman"/>
              </a:rPr>
              <a:t>saturation </a:t>
            </a:r>
            <a:r>
              <a:rPr dirty="0" sz="1200" b="1">
                <a:latin typeface="Times New Roman"/>
                <a:cs typeface="Times New Roman"/>
              </a:rPr>
              <a:t>- Bão hoà </a:t>
            </a:r>
            <a:r>
              <a:rPr dirty="0" sz="1200" spc="-10" b="1">
                <a:latin typeface="Times New Roman"/>
                <a:cs typeface="Times New Roman"/>
              </a:rPr>
              <a:t>màu</a:t>
            </a:r>
            <a:r>
              <a:rPr dirty="0" sz="1200" spc="-5" b="1">
                <a:latin typeface="Times New Roman"/>
                <a:cs typeface="Times New Roman"/>
              </a:rPr>
              <a:t> sắc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biểu thị cường độ </a:t>
            </a:r>
            <a:r>
              <a:rPr dirty="0" sz="1200" spc="5">
                <a:latin typeface="Times New Roman"/>
                <a:cs typeface="Times New Roman"/>
              </a:rPr>
              <a:t>hay </a:t>
            </a:r>
            <a:r>
              <a:rPr dirty="0" sz="1200" spc="-5">
                <a:latin typeface="Times New Roman"/>
                <a:cs typeface="Times New Roman"/>
              </a:rPr>
              <a:t>sự sống </a:t>
            </a:r>
            <a:r>
              <a:rPr dirty="0" sz="1200">
                <a:latin typeface="Times New Roman"/>
                <a:cs typeface="Times New Roman"/>
              </a:rPr>
              <a:t>động về màu sắc </a:t>
            </a:r>
            <a:r>
              <a:rPr dirty="0" sz="1200" spc="-5">
                <a:latin typeface="Times New Roman"/>
                <a:cs typeface="Times New Roman"/>
              </a:rPr>
              <a:t>của </a:t>
            </a:r>
            <a:r>
              <a:rPr dirty="0" sz="1200">
                <a:latin typeface="Times New Roman"/>
                <a:cs typeface="Times New Roman"/>
              </a:rPr>
              <a:t>bức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ảnh.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200" b="1">
                <a:latin typeface="Times New Roman"/>
                <a:cs typeface="Times New Roman"/>
              </a:rPr>
              <a:t>Color </a:t>
            </a:r>
            <a:r>
              <a:rPr dirty="0" sz="1200" spc="-5" b="1">
                <a:latin typeface="Times New Roman"/>
                <a:cs typeface="Times New Roman"/>
              </a:rPr>
              <a:t>temperature </a:t>
            </a:r>
            <a:r>
              <a:rPr dirty="0" sz="1200" b="1">
                <a:latin typeface="Times New Roman"/>
                <a:cs typeface="Times New Roman"/>
              </a:rPr>
              <a:t>- Nhiệt độ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màu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775"/>
              </a:spcBef>
            </a:pPr>
            <a:r>
              <a:rPr dirty="0" sz="1200" spc="-5">
                <a:latin typeface="Times New Roman"/>
                <a:cs typeface="Times New Roman"/>
              </a:rPr>
              <a:t>Thang </a:t>
            </a:r>
            <a:r>
              <a:rPr dirty="0" sz="1200">
                <a:latin typeface="Times New Roman"/>
                <a:cs typeface="Times New Roman"/>
              </a:rPr>
              <a:t>nhiệt độ </a:t>
            </a:r>
            <a:r>
              <a:rPr dirty="0" sz="1200" spc="-5">
                <a:latin typeface="Times New Roman"/>
                <a:cs typeface="Times New Roman"/>
              </a:rPr>
              <a:t>màu </a:t>
            </a:r>
            <a:r>
              <a:rPr dirty="0" sz="1200">
                <a:latin typeface="Times New Roman"/>
                <a:cs typeface="Times New Roman"/>
              </a:rPr>
              <a:t>trong nhiếp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được đo bằng đơn vị tính </a:t>
            </a:r>
            <a:r>
              <a:rPr dirty="0" sz="1200" spc="-5">
                <a:latin typeface="Times New Roman"/>
                <a:cs typeface="Times New Roman"/>
              </a:rPr>
              <a:t>Kelvin (viết </a:t>
            </a:r>
            <a:r>
              <a:rPr dirty="0" sz="1200">
                <a:latin typeface="Times New Roman"/>
                <a:cs typeface="Times New Roman"/>
              </a:rPr>
              <a:t>tắt là </a:t>
            </a:r>
            <a:r>
              <a:rPr dirty="0" sz="1200" spc="-5">
                <a:latin typeface="Times New Roman"/>
                <a:cs typeface="Times New Roman"/>
              </a:rPr>
              <a:t>K, </a:t>
            </a:r>
            <a:r>
              <a:rPr dirty="0" sz="1200" spc="5">
                <a:latin typeface="Times New Roman"/>
                <a:cs typeface="Times New Roman"/>
              </a:rPr>
              <a:t>hay </a:t>
            </a:r>
            <a:r>
              <a:rPr dirty="0" sz="1200">
                <a:latin typeface="Times New Roman"/>
                <a:cs typeface="Times New Roman"/>
              </a:rPr>
              <a:t>đọc là  nhiệt độ </a:t>
            </a:r>
            <a:r>
              <a:rPr dirty="0" sz="1200" spc="-5">
                <a:latin typeface="Times New Roman"/>
                <a:cs typeface="Times New Roman"/>
              </a:rPr>
              <a:t>K). </a:t>
            </a:r>
            <a:r>
              <a:rPr dirty="0" sz="1200">
                <a:latin typeface="Times New Roman"/>
                <a:cs typeface="Times New Roman"/>
              </a:rPr>
              <a:t>Đây là đơn vị đo nhiệt độ màu </a:t>
            </a:r>
            <a:r>
              <a:rPr dirty="0" sz="1200" spc="-5">
                <a:latin typeface="Times New Roman"/>
                <a:cs typeface="Times New Roman"/>
              </a:rPr>
              <a:t>của </a:t>
            </a:r>
            <a:r>
              <a:rPr dirty="0" sz="1200">
                <a:latin typeface="Times New Roman"/>
                <a:cs typeface="Times New Roman"/>
              </a:rPr>
              <a:t>ánh </a:t>
            </a:r>
            <a:r>
              <a:rPr dirty="0" sz="1200" spc="-5">
                <a:latin typeface="Times New Roman"/>
                <a:cs typeface="Times New Roman"/>
              </a:rPr>
              <a:t>sáng </a:t>
            </a:r>
            <a:r>
              <a:rPr dirty="0" sz="1200">
                <a:latin typeface="Times New Roman"/>
                <a:cs typeface="Times New Roman"/>
              </a:rPr>
              <a:t>phản </a:t>
            </a:r>
            <a:r>
              <a:rPr dirty="0" sz="1200" spc="5">
                <a:latin typeface="Times New Roman"/>
                <a:cs typeface="Times New Roman"/>
              </a:rPr>
              <a:t>xạ </a:t>
            </a:r>
            <a:r>
              <a:rPr dirty="0" sz="1200">
                <a:latin typeface="Times New Roman"/>
                <a:cs typeface="Times New Roman"/>
              </a:rPr>
              <a:t>từ đối tượng được </a:t>
            </a:r>
            <a:r>
              <a:rPr dirty="0" sz="1200" spc="-5">
                <a:latin typeface="Times New Roman"/>
                <a:cs typeface="Times New Roman"/>
              </a:rPr>
              <a:t>chụp </a:t>
            </a:r>
            <a:r>
              <a:rPr dirty="0" sz="1200">
                <a:latin typeface="Times New Roman"/>
                <a:cs typeface="Times New Roman"/>
              </a:rPr>
              <a:t>và  được tái tạo </a:t>
            </a:r>
            <a:r>
              <a:rPr dirty="0" sz="1200" spc="-5">
                <a:latin typeface="Times New Roman"/>
                <a:cs typeface="Times New Roman"/>
              </a:rPr>
              <a:t>thành </a:t>
            </a:r>
            <a:r>
              <a:rPr dirty="0" sz="1200">
                <a:latin typeface="Times New Roman"/>
                <a:cs typeface="Times New Roman"/>
              </a:rPr>
              <a:t>hình ảnh trong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ảnh. </a:t>
            </a:r>
            <a:r>
              <a:rPr dirty="0" sz="1200">
                <a:latin typeface="Times New Roman"/>
                <a:cs typeface="Times New Roman"/>
              </a:rPr>
              <a:t>Thang nhiệt độ thường được biểu thị từ tông màu</a:t>
            </a:r>
            <a:r>
              <a:rPr dirty="0" sz="1200" spc="-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ấm  áp đến </a:t>
            </a:r>
            <a:r>
              <a:rPr dirty="0" sz="1200">
                <a:latin typeface="Times New Roman"/>
                <a:cs typeface="Times New Roman"/>
              </a:rPr>
              <a:t>tông màu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lạnh.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1200" b="1">
                <a:latin typeface="Times New Roman"/>
                <a:cs typeface="Times New Roman"/>
              </a:rPr>
              <a:t>Color tone - Tông</a:t>
            </a:r>
            <a:r>
              <a:rPr dirty="0" sz="1200" spc="-10" b="1">
                <a:latin typeface="Times New Roman"/>
                <a:cs typeface="Times New Roman"/>
              </a:rPr>
              <a:t> màu</a:t>
            </a:r>
            <a:endParaRPr sz="1200">
              <a:latin typeface="Times New Roman"/>
              <a:cs typeface="Times New Roman"/>
            </a:endParaRPr>
          </a:p>
          <a:p>
            <a:pPr marL="12700" marR="45085">
              <a:lnSpc>
                <a:spcPts val="1380"/>
              </a:lnSpc>
              <a:spcBef>
                <a:spcPts val="780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từ dùng </a:t>
            </a:r>
            <a:r>
              <a:rPr dirty="0" sz="1200" spc="5">
                <a:latin typeface="Times New Roman"/>
                <a:cs typeface="Times New Roman"/>
              </a:rPr>
              <a:t>để </a:t>
            </a:r>
            <a:r>
              <a:rPr dirty="0" sz="1200" spc="-5">
                <a:latin typeface="Times New Roman"/>
                <a:cs typeface="Times New Roman"/>
              </a:rPr>
              <a:t>chỉ </a:t>
            </a:r>
            <a:r>
              <a:rPr dirty="0" sz="1200">
                <a:latin typeface="Times New Roman"/>
                <a:cs typeface="Times New Roman"/>
              </a:rPr>
              <a:t>thiên hướng nhiệt độ màu </a:t>
            </a:r>
            <a:r>
              <a:rPr dirty="0" sz="1200" spc="-5">
                <a:latin typeface="Times New Roman"/>
                <a:cs typeface="Times New Roman"/>
              </a:rPr>
              <a:t>của </a:t>
            </a:r>
            <a:r>
              <a:rPr dirty="0" sz="1200">
                <a:latin typeface="Times New Roman"/>
                <a:cs typeface="Times New Roman"/>
              </a:rPr>
              <a:t>bức </a:t>
            </a:r>
            <a:r>
              <a:rPr dirty="0" sz="1200" spc="-5">
                <a:latin typeface="Times New Roman"/>
                <a:cs typeface="Times New Roman"/>
              </a:rPr>
              <a:t>ảnh, </a:t>
            </a:r>
            <a:r>
              <a:rPr dirty="0" sz="1200">
                <a:latin typeface="Times New Roman"/>
                <a:cs typeface="Times New Roman"/>
              </a:rPr>
              <a:t>như tông màu ngả </a:t>
            </a:r>
            <a:r>
              <a:rPr dirty="0" sz="1200" spc="-5">
                <a:latin typeface="Times New Roman"/>
                <a:cs typeface="Times New Roman"/>
              </a:rPr>
              <a:t>vàng, </a:t>
            </a:r>
            <a:r>
              <a:rPr dirty="0" sz="1200">
                <a:latin typeface="Times New Roman"/>
                <a:cs typeface="Times New Roman"/>
              </a:rPr>
              <a:t>phớt đỏ, tông  màu</a:t>
            </a:r>
            <a:r>
              <a:rPr dirty="0" sz="1200" spc="-5">
                <a:latin typeface="Times New Roman"/>
                <a:cs typeface="Times New Roman"/>
              </a:rPr>
              <a:t> lạnh/ấm...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Contrast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Độ tương</a:t>
            </a:r>
            <a:r>
              <a:rPr dirty="0" sz="1200" b="1">
                <a:latin typeface="Times New Roman"/>
                <a:cs typeface="Times New Roman"/>
              </a:rPr>
              <a:t> phản</a:t>
            </a:r>
            <a:endParaRPr sz="1200">
              <a:latin typeface="Times New Roman"/>
              <a:cs typeface="Times New Roman"/>
            </a:endParaRPr>
          </a:p>
          <a:p>
            <a:pPr marL="12700" marR="191770">
              <a:lnSpc>
                <a:spcPts val="1380"/>
              </a:lnSpc>
              <a:spcBef>
                <a:spcPts val="780"/>
              </a:spcBef>
            </a:pPr>
            <a:r>
              <a:rPr dirty="0" sz="1200" spc="-5">
                <a:latin typeface="Times New Roman"/>
                <a:cs typeface="Times New Roman"/>
              </a:rPr>
              <a:t>Thường </a:t>
            </a:r>
            <a:r>
              <a:rPr dirty="0" sz="1200">
                <a:latin typeface="Times New Roman"/>
                <a:cs typeface="Times New Roman"/>
              </a:rPr>
              <a:t>được dùng để chỉ </a:t>
            </a:r>
            <a:r>
              <a:rPr dirty="0" sz="1200" spc="-5">
                <a:latin typeface="Times New Roman"/>
                <a:cs typeface="Times New Roman"/>
              </a:rPr>
              <a:t>sự khác </a:t>
            </a:r>
            <a:r>
              <a:rPr dirty="0" sz="1200">
                <a:latin typeface="Times New Roman"/>
                <a:cs typeface="Times New Roman"/>
              </a:rPr>
              <a:t>biệt về màu sắc </a:t>
            </a:r>
            <a:r>
              <a:rPr dirty="0" sz="1200" spc="-5">
                <a:latin typeface="Times New Roman"/>
                <a:cs typeface="Times New Roman"/>
              </a:rPr>
              <a:t>giữa </a:t>
            </a:r>
            <a:r>
              <a:rPr dirty="0" sz="1200">
                <a:latin typeface="Times New Roman"/>
                <a:cs typeface="Times New Roman"/>
              </a:rPr>
              <a:t>các vùng sáng và tối trong một</a:t>
            </a:r>
            <a:r>
              <a:rPr dirty="0" sz="1200" spc="-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khung  </a:t>
            </a:r>
            <a:r>
              <a:rPr dirty="0" sz="1200" spc="-5">
                <a:latin typeface="Times New Roman"/>
                <a:cs typeface="Times New Roman"/>
              </a:rPr>
              <a:t>ảnh. Khi </a:t>
            </a:r>
            <a:r>
              <a:rPr dirty="0" sz="1200">
                <a:latin typeface="Times New Roman"/>
                <a:cs typeface="Times New Roman"/>
              </a:rPr>
              <a:t>nói ảnh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độ tương </a:t>
            </a:r>
            <a:r>
              <a:rPr dirty="0" sz="1200" spc="-5">
                <a:latin typeface="Times New Roman"/>
                <a:cs typeface="Times New Roman"/>
              </a:rPr>
              <a:t>phản cao nghĩa </a:t>
            </a:r>
            <a:r>
              <a:rPr dirty="0" sz="1200">
                <a:latin typeface="Times New Roman"/>
                <a:cs typeface="Times New Roman"/>
              </a:rPr>
              <a:t>là ảnh </a:t>
            </a:r>
            <a:r>
              <a:rPr dirty="0" sz="1200" spc="-5">
                <a:latin typeface="Times New Roman"/>
                <a:cs typeface="Times New Roman"/>
              </a:rPr>
              <a:t>có sự </a:t>
            </a:r>
            <a:r>
              <a:rPr dirty="0" sz="1200">
                <a:latin typeface="Times New Roman"/>
                <a:cs typeface="Times New Roman"/>
              </a:rPr>
              <a:t>thay đổi đột </a:t>
            </a:r>
            <a:r>
              <a:rPr dirty="0" sz="1200" spc="-5">
                <a:latin typeface="Times New Roman"/>
                <a:cs typeface="Times New Roman"/>
              </a:rPr>
              <a:t>ngột, </a:t>
            </a:r>
            <a:r>
              <a:rPr dirty="0" sz="1200">
                <a:latin typeface="Times New Roman"/>
                <a:cs typeface="Times New Roman"/>
              </a:rPr>
              <a:t>gay </a:t>
            </a:r>
            <a:r>
              <a:rPr dirty="0" sz="1200" spc="-5">
                <a:latin typeface="Times New Roman"/>
                <a:cs typeface="Times New Roman"/>
              </a:rPr>
              <a:t>gắt giữa hai  </a:t>
            </a:r>
            <a:r>
              <a:rPr dirty="0" sz="1200">
                <a:latin typeface="Times New Roman"/>
                <a:cs typeface="Times New Roman"/>
              </a:rPr>
              <a:t>vùng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tông màu sáng </a:t>
            </a:r>
            <a:r>
              <a:rPr dirty="0" sz="1200" spc="5">
                <a:latin typeface="Times New Roman"/>
                <a:cs typeface="Times New Roman"/>
              </a:rPr>
              <a:t>và </a:t>
            </a:r>
            <a:r>
              <a:rPr dirty="0" sz="1200">
                <a:latin typeface="Times New Roman"/>
                <a:cs typeface="Times New Roman"/>
              </a:rPr>
              <a:t>tối. </a:t>
            </a:r>
            <a:r>
              <a:rPr dirty="0" sz="1200" spc="-5">
                <a:latin typeface="Times New Roman"/>
                <a:cs typeface="Times New Roman"/>
              </a:rPr>
              <a:t>Nếu </a:t>
            </a:r>
            <a:r>
              <a:rPr dirty="0" sz="1200">
                <a:latin typeface="Times New Roman"/>
                <a:cs typeface="Times New Roman"/>
              </a:rPr>
              <a:t>nói ảnh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độ tương </a:t>
            </a:r>
            <a:r>
              <a:rPr dirty="0" sz="1200" spc="-5">
                <a:latin typeface="Times New Roman"/>
                <a:cs typeface="Times New Roman"/>
              </a:rPr>
              <a:t>phản </a:t>
            </a:r>
            <a:r>
              <a:rPr dirty="0" sz="1200">
                <a:latin typeface="Times New Roman"/>
                <a:cs typeface="Times New Roman"/>
              </a:rPr>
              <a:t>thấp, </a:t>
            </a:r>
            <a:r>
              <a:rPr dirty="0" sz="1200" spc="-5">
                <a:latin typeface="Times New Roman"/>
                <a:cs typeface="Times New Roman"/>
              </a:rPr>
              <a:t>nghĩa </a:t>
            </a:r>
            <a:r>
              <a:rPr dirty="0" sz="1200">
                <a:latin typeface="Times New Roman"/>
                <a:cs typeface="Times New Roman"/>
              </a:rPr>
              <a:t>là </a:t>
            </a:r>
            <a:r>
              <a:rPr dirty="0" sz="1200" spc="-5">
                <a:latin typeface="Times New Roman"/>
                <a:cs typeface="Times New Roman"/>
              </a:rPr>
              <a:t>sự </a:t>
            </a:r>
            <a:r>
              <a:rPr dirty="0" sz="1200">
                <a:latin typeface="Times New Roman"/>
                <a:cs typeface="Times New Roman"/>
              </a:rPr>
              <a:t>thay đổi (độ  </a:t>
            </a:r>
            <a:r>
              <a:rPr dirty="0" sz="1200" spc="-5">
                <a:latin typeface="Times New Roman"/>
                <a:cs typeface="Times New Roman"/>
              </a:rPr>
              <a:t>chuyển dần) giữa hai </a:t>
            </a:r>
            <a:r>
              <a:rPr dirty="0" sz="1200">
                <a:latin typeface="Times New Roman"/>
                <a:cs typeface="Times New Roman"/>
              </a:rPr>
              <a:t>vùng </a:t>
            </a:r>
            <a:r>
              <a:rPr dirty="0" sz="1200" spc="-5">
                <a:latin typeface="Times New Roman"/>
                <a:cs typeface="Times New Roman"/>
              </a:rPr>
              <a:t>ảnh có </a:t>
            </a:r>
            <a:r>
              <a:rPr dirty="0" sz="1200">
                <a:latin typeface="Times New Roman"/>
                <a:cs typeface="Times New Roman"/>
              </a:rPr>
              <a:t>màu </a:t>
            </a:r>
            <a:r>
              <a:rPr dirty="0" sz="1200" spc="-5">
                <a:latin typeface="Times New Roman"/>
                <a:cs typeface="Times New Roman"/>
              </a:rPr>
              <a:t>sáng </a:t>
            </a:r>
            <a:r>
              <a:rPr dirty="0" sz="1200" spc="5">
                <a:latin typeface="Times New Roman"/>
                <a:cs typeface="Times New Roman"/>
              </a:rPr>
              <a:t>và </a:t>
            </a:r>
            <a:r>
              <a:rPr dirty="0" sz="1200">
                <a:latin typeface="Times New Roman"/>
                <a:cs typeface="Times New Roman"/>
              </a:rPr>
              <a:t>tối không đột </a:t>
            </a:r>
            <a:r>
              <a:rPr dirty="0" sz="1200" spc="-5">
                <a:latin typeface="Times New Roman"/>
                <a:cs typeface="Times New Roman"/>
              </a:rPr>
              <a:t>ngột, mềm </a:t>
            </a:r>
            <a:r>
              <a:rPr dirty="0" sz="1200">
                <a:latin typeface="Times New Roman"/>
                <a:cs typeface="Times New Roman"/>
              </a:rPr>
              <a:t>mại, dễ </a:t>
            </a:r>
            <a:r>
              <a:rPr dirty="0" sz="1200" spc="-5">
                <a:latin typeface="Times New Roman"/>
                <a:cs typeface="Times New Roman"/>
              </a:rPr>
              <a:t>chịu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hơn.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Correct exposure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Phơi sáng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đúng</a:t>
            </a:r>
            <a:endParaRPr sz="1200">
              <a:latin typeface="Times New Roman"/>
              <a:cs typeface="Times New Roman"/>
            </a:endParaRPr>
          </a:p>
          <a:p>
            <a:pPr marL="12700" marR="69850">
              <a:lnSpc>
                <a:spcPts val="1380"/>
              </a:lnSpc>
              <a:spcBef>
                <a:spcPts val="780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biểu thị </a:t>
            </a:r>
            <a:r>
              <a:rPr dirty="0" sz="1200" spc="-5">
                <a:latin typeface="Times New Roman"/>
                <a:cs typeface="Times New Roman"/>
              </a:rPr>
              <a:t>sự kết </a:t>
            </a:r>
            <a:r>
              <a:rPr dirty="0" sz="1200">
                <a:latin typeface="Times New Roman"/>
                <a:cs typeface="Times New Roman"/>
              </a:rPr>
              <a:t>hợp </a:t>
            </a:r>
            <a:r>
              <a:rPr dirty="0" sz="1200" spc="-5">
                <a:latin typeface="Times New Roman"/>
                <a:cs typeface="Times New Roman"/>
              </a:rPr>
              <a:t>khẩu </a:t>
            </a:r>
            <a:r>
              <a:rPr dirty="0" sz="1200">
                <a:latin typeface="Times New Roman"/>
                <a:cs typeface="Times New Roman"/>
              </a:rPr>
              <a:t>độ ống kính &amp; tốc độ </a:t>
            </a:r>
            <a:r>
              <a:rPr dirty="0" sz="1200" spc="-5">
                <a:latin typeface="Times New Roman"/>
                <a:cs typeface="Times New Roman"/>
              </a:rPr>
              <a:t>vận hành </a:t>
            </a:r>
            <a:r>
              <a:rPr dirty="0" sz="1200">
                <a:latin typeface="Times New Roman"/>
                <a:cs typeface="Times New Roman"/>
              </a:rPr>
              <a:t>của màn </a:t>
            </a:r>
            <a:r>
              <a:rPr dirty="0" sz="1200" spc="-5">
                <a:latin typeface="Times New Roman"/>
                <a:cs typeface="Times New Roman"/>
              </a:rPr>
              <a:t>trập </a:t>
            </a:r>
            <a:r>
              <a:rPr dirty="0" sz="1200">
                <a:latin typeface="Times New Roman"/>
                <a:cs typeface="Times New Roman"/>
              </a:rPr>
              <a:t>cho ra độ sáng và màu  </a:t>
            </a:r>
            <a:r>
              <a:rPr dirty="0" sz="1200" spc="-5">
                <a:latin typeface="Times New Roman"/>
                <a:cs typeface="Times New Roman"/>
              </a:rPr>
              <a:t>sắc </a:t>
            </a:r>
            <a:r>
              <a:rPr dirty="0" sz="1200">
                <a:latin typeface="Times New Roman"/>
                <a:cs typeface="Times New Roman"/>
              </a:rPr>
              <a:t>trong bức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phù hợp, đúng (có thể đúng ý </a:t>
            </a:r>
            <a:r>
              <a:rPr dirty="0" sz="1200" spc="-5">
                <a:latin typeface="Times New Roman"/>
                <a:cs typeface="Times New Roman"/>
              </a:rPr>
              <a:t>người </a:t>
            </a:r>
            <a:r>
              <a:rPr dirty="0" sz="1200">
                <a:latin typeface="Times New Roman"/>
                <a:cs typeface="Times New Roman"/>
              </a:rPr>
              <a:t>chụp)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tự nhiên. </a:t>
            </a:r>
            <a:r>
              <a:rPr dirty="0" sz="1200" spc="-5">
                <a:latin typeface="Times New Roman"/>
                <a:cs typeface="Times New Roman"/>
              </a:rPr>
              <a:t>Giá </a:t>
            </a:r>
            <a:r>
              <a:rPr dirty="0" sz="1200">
                <a:latin typeface="Times New Roman"/>
                <a:cs typeface="Times New Roman"/>
              </a:rPr>
              <a:t>trị phơi </a:t>
            </a:r>
            <a:r>
              <a:rPr dirty="0" sz="1200" spc="-5">
                <a:latin typeface="Times New Roman"/>
                <a:cs typeface="Times New Roman"/>
              </a:rPr>
              <a:t>sáng  chính </a:t>
            </a:r>
            <a:r>
              <a:rPr dirty="0" sz="1200">
                <a:latin typeface="Times New Roman"/>
                <a:cs typeface="Times New Roman"/>
              </a:rPr>
              <a:t>là lượng </a:t>
            </a:r>
            <a:r>
              <a:rPr dirty="0" sz="1200" spc="-5">
                <a:latin typeface="Times New Roman"/>
                <a:cs typeface="Times New Roman"/>
              </a:rPr>
              <a:t>ánh </a:t>
            </a:r>
            <a:r>
              <a:rPr dirty="0" sz="1200">
                <a:latin typeface="Times New Roman"/>
                <a:cs typeface="Times New Roman"/>
              </a:rPr>
              <a:t>sáng phù hợp được </a:t>
            </a:r>
            <a:r>
              <a:rPr dirty="0" sz="1200" spc="-5">
                <a:latin typeface="Times New Roman"/>
                <a:cs typeface="Times New Roman"/>
              </a:rPr>
              <a:t>cảm biến </a:t>
            </a:r>
            <a:r>
              <a:rPr dirty="0" sz="1200">
                <a:latin typeface="Times New Roman"/>
                <a:cs typeface="Times New Roman"/>
              </a:rPr>
              <a:t>ghi nhận và tái tạo </a:t>
            </a:r>
            <a:r>
              <a:rPr dirty="0" sz="1200" spc="-5">
                <a:latin typeface="Times New Roman"/>
                <a:cs typeface="Times New Roman"/>
              </a:rPr>
              <a:t>thành </a:t>
            </a:r>
            <a:r>
              <a:rPr dirty="0" sz="1200">
                <a:latin typeface="Times New Roman"/>
                <a:cs typeface="Times New Roman"/>
              </a:rPr>
              <a:t>hình ảnh.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Những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dirty="0" sz="1200">
                <a:latin typeface="Times New Roman"/>
                <a:cs typeface="Times New Roman"/>
              </a:rPr>
              <a:t>trường hợp không </a:t>
            </a:r>
            <a:r>
              <a:rPr dirty="0" sz="1200" spc="-5">
                <a:latin typeface="Times New Roman"/>
                <a:cs typeface="Times New Roman"/>
              </a:rPr>
              <a:t>đúng, </a:t>
            </a:r>
            <a:r>
              <a:rPr dirty="0" sz="1200">
                <a:latin typeface="Times New Roman"/>
                <a:cs typeface="Times New Roman"/>
              </a:rPr>
              <a:t>không phù hợp, </a:t>
            </a:r>
            <a:r>
              <a:rPr dirty="0" sz="1200" spc="-5">
                <a:latin typeface="Times New Roman"/>
                <a:cs typeface="Times New Roman"/>
              </a:rPr>
              <a:t>người </a:t>
            </a:r>
            <a:r>
              <a:rPr dirty="0" sz="1200">
                <a:latin typeface="Times New Roman"/>
                <a:cs typeface="Times New Roman"/>
              </a:rPr>
              <a:t>chụp </a:t>
            </a:r>
            <a:r>
              <a:rPr dirty="0" sz="1200" spc="-5">
                <a:latin typeface="Times New Roman"/>
                <a:cs typeface="Times New Roman"/>
              </a:rPr>
              <a:t>sẽ </a:t>
            </a:r>
            <a:r>
              <a:rPr dirty="0" sz="1200">
                <a:latin typeface="Times New Roman"/>
                <a:cs typeface="Times New Roman"/>
              </a:rPr>
              <a:t>tăng </a:t>
            </a:r>
            <a:r>
              <a:rPr dirty="0" sz="1200" spc="-5">
                <a:latin typeface="Times New Roman"/>
                <a:cs typeface="Times New Roman"/>
              </a:rPr>
              <a:t>giảm </a:t>
            </a:r>
            <a:r>
              <a:rPr dirty="0" sz="1200">
                <a:latin typeface="Times New Roman"/>
                <a:cs typeface="Times New Roman"/>
              </a:rPr>
              <a:t>bù trừ lượng sáng </a:t>
            </a:r>
            <a:r>
              <a:rPr dirty="0" sz="1200" spc="5">
                <a:latin typeface="Times New Roman"/>
                <a:cs typeface="Times New Roman"/>
              </a:rPr>
              <a:t>để </a:t>
            </a:r>
            <a:r>
              <a:rPr dirty="0" sz="1200">
                <a:latin typeface="Times New Roman"/>
                <a:cs typeface="Times New Roman"/>
              </a:rPr>
              <a:t>phù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hợp.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518786"/>
            <a:ext cx="5955665" cy="4456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935" indent="-229235">
              <a:lnSpc>
                <a:spcPct val="100000"/>
              </a:lnSpc>
              <a:spcBef>
                <a:spcPts val="100"/>
              </a:spcBef>
              <a:buAutoNum type="arabicPeriod" startAt="4"/>
              <a:tabLst>
                <a:tab pos="242570" algn="l"/>
              </a:tabLst>
            </a:pPr>
            <a:r>
              <a:rPr dirty="0" sz="1800" spc="-5" b="1">
                <a:latin typeface="Times New Roman"/>
                <a:cs typeface="Times New Roman"/>
              </a:rPr>
              <a:t>D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200" spc="-5" b="1">
                <a:latin typeface="Times New Roman"/>
                <a:cs typeface="Times New Roman"/>
              </a:rPr>
              <a:t>Depth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field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Độ sâu trường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ảnh</a:t>
            </a:r>
            <a:endParaRPr sz="1200">
              <a:latin typeface="Times New Roman"/>
              <a:cs typeface="Times New Roman"/>
            </a:endParaRPr>
          </a:p>
          <a:p>
            <a:pPr algn="just" marL="12700" marR="14604">
              <a:lnSpc>
                <a:spcPts val="1380"/>
              </a:lnSpc>
              <a:spcBef>
                <a:spcPts val="780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vùng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rõ nét, khoảng </a:t>
            </a:r>
            <a:r>
              <a:rPr dirty="0" sz="1200" spc="-5">
                <a:latin typeface="Times New Roman"/>
                <a:cs typeface="Times New Roman"/>
              </a:rPr>
              <a:t>cách </a:t>
            </a:r>
            <a:r>
              <a:rPr dirty="0" sz="1200">
                <a:latin typeface="Times New Roman"/>
                <a:cs typeface="Times New Roman"/>
              </a:rPr>
              <a:t>phía trước và sau </a:t>
            </a:r>
            <a:r>
              <a:rPr dirty="0" sz="1200" spc="-5">
                <a:latin typeface="Times New Roman"/>
                <a:cs typeface="Times New Roman"/>
              </a:rPr>
              <a:t>của </a:t>
            </a:r>
            <a:r>
              <a:rPr dirty="0" sz="1200">
                <a:latin typeface="Times New Roman"/>
                <a:cs typeface="Times New Roman"/>
              </a:rPr>
              <a:t>điểm </a:t>
            </a:r>
            <a:r>
              <a:rPr dirty="0" sz="1200" spc="5">
                <a:latin typeface="Times New Roman"/>
                <a:cs typeface="Times New Roman"/>
              </a:rPr>
              <a:t>lấy </a:t>
            </a:r>
            <a:r>
              <a:rPr dirty="0" sz="1200" spc="-5">
                <a:latin typeface="Times New Roman"/>
                <a:cs typeface="Times New Roman"/>
              </a:rPr>
              <a:t>nét. Độ </a:t>
            </a:r>
            <a:r>
              <a:rPr dirty="0" sz="1200">
                <a:latin typeface="Times New Roman"/>
                <a:cs typeface="Times New Roman"/>
              </a:rPr>
              <a:t>sâu trường </a:t>
            </a:r>
            <a:r>
              <a:rPr dirty="0" sz="1200" spc="-5">
                <a:latin typeface="Times New Roman"/>
                <a:cs typeface="Times New Roman"/>
              </a:rPr>
              <a:t>ảnh chịu </a:t>
            </a:r>
            <a:r>
              <a:rPr dirty="0" sz="1200">
                <a:latin typeface="Times New Roman"/>
                <a:cs typeface="Times New Roman"/>
              </a:rPr>
              <a:t>ảnh  hưởng trực </a:t>
            </a:r>
            <a:r>
              <a:rPr dirty="0" sz="1200" spc="-5">
                <a:latin typeface="Times New Roman"/>
                <a:cs typeface="Times New Roman"/>
              </a:rPr>
              <a:t>tiếp </a:t>
            </a:r>
            <a:r>
              <a:rPr dirty="0" sz="1200">
                <a:latin typeface="Times New Roman"/>
                <a:cs typeface="Times New Roman"/>
              </a:rPr>
              <a:t>khi thay đổi khẩu độ ống kính. Khẩu độ ống kính càng nhỏ </a:t>
            </a:r>
            <a:r>
              <a:rPr dirty="0" sz="1200" spc="-5">
                <a:latin typeface="Times New Roman"/>
                <a:cs typeface="Times New Roman"/>
              </a:rPr>
              <a:t>(chỉ số </a:t>
            </a:r>
            <a:r>
              <a:rPr dirty="0" sz="1200">
                <a:latin typeface="Times New Roman"/>
                <a:cs typeface="Times New Roman"/>
              </a:rPr>
              <a:t>f </a:t>
            </a:r>
            <a:r>
              <a:rPr dirty="0" sz="1200" spc="-5">
                <a:latin typeface="Times New Roman"/>
                <a:cs typeface="Times New Roman"/>
              </a:rPr>
              <a:t>càng </a:t>
            </a:r>
            <a:r>
              <a:rPr dirty="0" sz="1200">
                <a:latin typeface="Times New Roman"/>
                <a:cs typeface="Times New Roman"/>
              </a:rPr>
              <a:t>lớn)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thì  độ </a:t>
            </a:r>
            <a:r>
              <a:rPr dirty="0" sz="1200" spc="-5">
                <a:latin typeface="Times New Roman"/>
                <a:cs typeface="Times New Roman"/>
              </a:rPr>
              <a:t>sâu </a:t>
            </a:r>
            <a:r>
              <a:rPr dirty="0" sz="1200">
                <a:latin typeface="Times New Roman"/>
                <a:cs typeface="Times New Roman"/>
              </a:rPr>
              <a:t>trường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càng </a:t>
            </a:r>
            <a:r>
              <a:rPr dirty="0" sz="1200" spc="-5">
                <a:latin typeface="Times New Roman"/>
                <a:cs typeface="Times New Roman"/>
              </a:rPr>
              <a:t>dày, </a:t>
            </a:r>
            <a:r>
              <a:rPr dirty="0" sz="1200">
                <a:latin typeface="Times New Roman"/>
                <a:cs typeface="Times New Roman"/>
              </a:rPr>
              <a:t>ngược lại </a:t>
            </a:r>
            <a:r>
              <a:rPr dirty="0" sz="1200" spc="-5">
                <a:latin typeface="Times New Roman"/>
                <a:cs typeface="Times New Roman"/>
              </a:rPr>
              <a:t>khẩu </a:t>
            </a:r>
            <a:r>
              <a:rPr dirty="0" sz="1200">
                <a:latin typeface="Times New Roman"/>
                <a:cs typeface="Times New Roman"/>
              </a:rPr>
              <a:t>độ ống kính càng lớn </a:t>
            </a:r>
            <a:r>
              <a:rPr dirty="0" sz="1200" spc="-5">
                <a:latin typeface="Times New Roman"/>
                <a:cs typeface="Times New Roman"/>
              </a:rPr>
              <a:t>(chỉ số </a:t>
            </a:r>
            <a:r>
              <a:rPr dirty="0" sz="1200">
                <a:latin typeface="Times New Roman"/>
                <a:cs typeface="Times New Roman"/>
              </a:rPr>
              <a:t>f càng nhỏ) thì độ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sâu</a:t>
            </a:r>
            <a:endParaRPr sz="1200">
              <a:latin typeface="Times New Roman"/>
              <a:cs typeface="Times New Roman"/>
            </a:endParaRPr>
          </a:p>
          <a:p>
            <a:pPr marL="12700" marR="90805">
              <a:lnSpc>
                <a:spcPts val="1380"/>
              </a:lnSpc>
            </a:pPr>
            <a:r>
              <a:rPr dirty="0" sz="1200">
                <a:latin typeface="Times New Roman"/>
                <a:cs typeface="Times New Roman"/>
              </a:rPr>
              <a:t>trường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càng </a:t>
            </a:r>
            <a:r>
              <a:rPr dirty="0" sz="1200" spc="-5">
                <a:latin typeface="Times New Roman"/>
                <a:cs typeface="Times New Roman"/>
              </a:rPr>
              <a:t>mỏng. Độ sâu </a:t>
            </a:r>
            <a:r>
              <a:rPr dirty="0" sz="1200">
                <a:latin typeface="Times New Roman"/>
                <a:cs typeface="Times New Roman"/>
              </a:rPr>
              <a:t>trường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cũng </a:t>
            </a:r>
            <a:r>
              <a:rPr dirty="0" sz="1200" spc="-5">
                <a:latin typeface="Times New Roman"/>
                <a:cs typeface="Times New Roman"/>
              </a:rPr>
              <a:t>chịu </a:t>
            </a:r>
            <a:r>
              <a:rPr dirty="0" sz="1200">
                <a:latin typeface="Times New Roman"/>
                <a:cs typeface="Times New Roman"/>
              </a:rPr>
              <a:t>ảnh hưởng bởi tiêu </a:t>
            </a:r>
            <a:r>
              <a:rPr dirty="0" sz="1200" spc="-5">
                <a:latin typeface="Times New Roman"/>
                <a:cs typeface="Times New Roman"/>
              </a:rPr>
              <a:t>cự </a:t>
            </a:r>
            <a:r>
              <a:rPr dirty="0" sz="1200">
                <a:latin typeface="Times New Roman"/>
                <a:cs typeface="Times New Roman"/>
              </a:rPr>
              <a:t>ống kính và khoảng  </a:t>
            </a:r>
            <a:r>
              <a:rPr dirty="0" sz="1200" spc="-5">
                <a:latin typeface="Times New Roman"/>
                <a:cs typeface="Times New Roman"/>
              </a:rPr>
              <a:t>cách </a:t>
            </a:r>
            <a:r>
              <a:rPr dirty="0" sz="1200">
                <a:latin typeface="Times New Roman"/>
                <a:cs typeface="Times New Roman"/>
              </a:rPr>
              <a:t>từ vị trí </a:t>
            </a:r>
            <a:r>
              <a:rPr dirty="0" sz="1200" spc="-5">
                <a:latin typeface="Times New Roman"/>
                <a:cs typeface="Times New Roman"/>
              </a:rPr>
              <a:t>đặt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đến </a:t>
            </a:r>
            <a:r>
              <a:rPr dirty="0" sz="1200">
                <a:latin typeface="Times New Roman"/>
                <a:cs typeface="Times New Roman"/>
              </a:rPr>
              <a:t>đối </a:t>
            </a:r>
            <a:r>
              <a:rPr dirty="0" sz="1200" spc="-5">
                <a:latin typeface="Times New Roman"/>
                <a:cs typeface="Times New Roman"/>
              </a:rPr>
              <a:t>tượng. Độ </a:t>
            </a:r>
            <a:r>
              <a:rPr dirty="0" sz="1200">
                <a:latin typeface="Times New Roman"/>
                <a:cs typeface="Times New Roman"/>
              </a:rPr>
              <a:t>sâu trường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càng hẹp </a:t>
            </a:r>
            <a:r>
              <a:rPr dirty="0" sz="1200" spc="-5">
                <a:latin typeface="Times New Roman"/>
                <a:cs typeface="Times New Roman"/>
              </a:rPr>
              <a:t>(DOF mỏng) </a:t>
            </a:r>
            <a:r>
              <a:rPr dirty="0" sz="1200">
                <a:latin typeface="Times New Roman"/>
                <a:cs typeface="Times New Roman"/>
              </a:rPr>
              <a:t>khi </a:t>
            </a:r>
            <a:r>
              <a:rPr dirty="0" sz="1200" spc="-5">
                <a:latin typeface="Times New Roman"/>
                <a:cs typeface="Times New Roman"/>
              </a:rPr>
              <a:t>tiêu cự  </a:t>
            </a:r>
            <a:r>
              <a:rPr dirty="0" sz="1200">
                <a:latin typeface="Times New Roman"/>
                <a:cs typeface="Times New Roman"/>
              </a:rPr>
              <a:t>ống kính càng </a:t>
            </a:r>
            <a:r>
              <a:rPr dirty="0" sz="1200" spc="-5">
                <a:latin typeface="Times New Roman"/>
                <a:cs typeface="Times New Roman"/>
              </a:rPr>
              <a:t>dài </a:t>
            </a:r>
            <a:r>
              <a:rPr dirty="0" sz="1200" spc="5">
                <a:latin typeface="Times New Roman"/>
                <a:cs typeface="Times New Roman"/>
              </a:rPr>
              <a:t>hay </a:t>
            </a:r>
            <a:r>
              <a:rPr dirty="0" sz="1200">
                <a:latin typeface="Times New Roman"/>
                <a:cs typeface="Times New Roman"/>
              </a:rPr>
              <a:t>khoảng </a:t>
            </a:r>
            <a:r>
              <a:rPr dirty="0" sz="1200" spc="-5">
                <a:latin typeface="Times New Roman"/>
                <a:cs typeface="Times New Roman"/>
              </a:rPr>
              <a:t>cách </a:t>
            </a:r>
            <a:r>
              <a:rPr dirty="0" sz="1200">
                <a:latin typeface="Times New Roman"/>
                <a:cs typeface="Times New Roman"/>
              </a:rPr>
              <a:t>từ vị trí </a:t>
            </a:r>
            <a:r>
              <a:rPr dirty="0" sz="1200" spc="-5">
                <a:latin typeface="Times New Roman"/>
                <a:cs typeface="Times New Roman"/>
              </a:rPr>
              <a:t>đặt </a:t>
            </a:r>
            <a:r>
              <a:rPr dirty="0" sz="1200">
                <a:latin typeface="Times New Roman"/>
                <a:cs typeface="Times New Roman"/>
              </a:rPr>
              <a:t>máy và đối tượng </a:t>
            </a:r>
            <a:r>
              <a:rPr dirty="0" sz="1200" spc="-10">
                <a:latin typeface="Times New Roman"/>
                <a:cs typeface="Times New Roman"/>
              </a:rPr>
              <a:t>gần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hơn.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200" spc="-5" b="1">
                <a:latin typeface="Times New Roman"/>
                <a:cs typeface="Times New Roman"/>
              </a:rPr>
              <a:t>Depth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field preview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Xem trước </a:t>
            </a:r>
            <a:r>
              <a:rPr dirty="0" sz="1200" b="1">
                <a:latin typeface="Times New Roman"/>
                <a:cs typeface="Times New Roman"/>
              </a:rPr>
              <a:t>độ </a:t>
            </a:r>
            <a:r>
              <a:rPr dirty="0" sz="1200" spc="-5" b="1">
                <a:latin typeface="Times New Roman"/>
                <a:cs typeface="Times New Roman"/>
              </a:rPr>
              <a:t>sâu </a:t>
            </a:r>
            <a:r>
              <a:rPr dirty="0" sz="1200" b="1">
                <a:latin typeface="Times New Roman"/>
                <a:cs typeface="Times New Roman"/>
              </a:rPr>
              <a:t>trường ảnh</a:t>
            </a:r>
            <a:endParaRPr sz="1200">
              <a:latin typeface="Times New Roman"/>
              <a:cs typeface="Times New Roman"/>
            </a:endParaRPr>
          </a:p>
          <a:p>
            <a:pPr marL="12700" marR="192405">
              <a:lnSpc>
                <a:spcPct val="96100"/>
              </a:lnSpc>
              <a:spcBef>
                <a:spcPts val="740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 spc="-5">
                <a:latin typeface="Times New Roman"/>
                <a:cs typeface="Times New Roman"/>
              </a:rPr>
              <a:t>chức </a:t>
            </a:r>
            <a:r>
              <a:rPr dirty="0" sz="1200">
                <a:latin typeface="Times New Roman"/>
                <a:cs typeface="Times New Roman"/>
              </a:rPr>
              <a:t>năng khi bấm nút </a:t>
            </a:r>
            <a:r>
              <a:rPr dirty="0" sz="1200" spc="-5">
                <a:latin typeface="Times New Roman"/>
                <a:cs typeface="Times New Roman"/>
              </a:rPr>
              <a:t>DOF Preview trên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DSLR. </a:t>
            </a:r>
            <a:r>
              <a:rPr dirty="0" sz="1200">
                <a:latin typeface="Times New Roman"/>
                <a:cs typeface="Times New Roman"/>
              </a:rPr>
              <a:t>Khi bấm nút xem </a:t>
            </a:r>
            <a:r>
              <a:rPr dirty="0" sz="1200" spc="-5">
                <a:latin typeface="Times New Roman"/>
                <a:cs typeface="Times New Roman"/>
              </a:rPr>
              <a:t>trước </a:t>
            </a:r>
            <a:r>
              <a:rPr dirty="0" sz="1200">
                <a:latin typeface="Times New Roman"/>
                <a:cs typeface="Times New Roman"/>
              </a:rPr>
              <a:t>độ </a:t>
            </a:r>
            <a:r>
              <a:rPr dirty="0" sz="1200" spc="-5">
                <a:latin typeface="Times New Roman"/>
                <a:cs typeface="Times New Roman"/>
              </a:rPr>
              <a:t>sâu  </a:t>
            </a:r>
            <a:r>
              <a:rPr dirty="0" sz="1200">
                <a:latin typeface="Times New Roman"/>
                <a:cs typeface="Times New Roman"/>
              </a:rPr>
              <a:t>trường </a:t>
            </a:r>
            <a:r>
              <a:rPr dirty="0" sz="1200" spc="-5">
                <a:latin typeface="Times New Roman"/>
                <a:cs typeface="Times New Roman"/>
              </a:rPr>
              <a:t>ảnh, người chụp </a:t>
            </a:r>
            <a:r>
              <a:rPr dirty="0" sz="1200">
                <a:latin typeface="Times New Roman"/>
                <a:cs typeface="Times New Roman"/>
              </a:rPr>
              <a:t>có thể nhìn thấy được DOF qua ống </a:t>
            </a:r>
            <a:r>
              <a:rPr dirty="0" sz="1200" spc="-5">
                <a:latin typeface="Times New Roman"/>
                <a:cs typeface="Times New Roman"/>
              </a:rPr>
              <a:t>ngắm của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trước </a:t>
            </a:r>
            <a:r>
              <a:rPr dirty="0" sz="1200">
                <a:latin typeface="Times New Roman"/>
                <a:cs typeface="Times New Roman"/>
              </a:rPr>
              <a:t>khi bấm  nút chụp, mục đích để người </a:t>
            </a:r>
            <a:r>
              <a:rPr dirty="0" sz="1200" spc="-5">
                <a:latin typeface="Times New Roman"/>
                <a:cs typeface="Times New Roman"/>
              </a:rPr>
              <a:t>chụp </a:t>
            </a:r>
            <a:r>
              <a:rPr dirty="0" sz="1200">
                <a:latin typeface="Times New Roman"/>
                <a:cs typeface="Times New Roman"/>
              </a:rPr>
              <a:t>kiểm </a:t>
            </a:r>
            <a:r>
              <a:rPr dirty="0" sz="1200" spc="-5">
                <a:latin typeface="Times New Roman"/>
                <a:cs typeface="Times New Roman"/>
              </a:rPr>
              <a:t>soát </a:t>
            </a:r>
            <a:r>
              <a:rPr dirty="0" sz="1200">
                <a:latin typeface="Times New Roman"/>
                <a:cs typeface="Times New Roman"/>
              </a:rPr>
              <a:t>tốt hơn </a:t>
            </a:r>
            <a:r>
              <a:rPr dirty="0" sz="1200" spc="-5">
                <a:latin typeface="Times New Roman"/>
                <a:cs typeface="Times New Roman"/>
              </a:rPr>
              <a:t>khoảng ảnh </a:t>
            </a:r>
            <a:r>
              <a:rPr dirty="0" sz="1200">
                <a:latin typeface="Times New Roman"/>
                <a:cs typeface="Times New Roman"/>
              </a:rPr>
              <a:t>rõ </a:t>
            </a:r>
            <a:r>
              <a:rPr dirty="0" sz="1200" spc="-5">
                <a:latin typeface="Times New Roman"/>
                <a:cs typeface="Times New Roman"/>
              </a:rPr>
              <a:t>nét </a:t>
            </a:r>
            <a:r>
              <a:rPr dirty="0" sz="1200">
                <a:latin typeface="Times New Roman"/>
                <a:cs typeface="Times New Roman"/>
              </a:rPr>
              <a:t>mà họ muốn, </a:t>
            </a:r>
            <a:r>
              <a:rPr dirty="0" sz="1200" spc="-5">
                <a:latin typeface="Times New Roman"/>
                <a:cs typeface="Times New Roman"/>
              </a:rPr>
              <a:t>trước </a:t>
            </a:r>
            <a:r>
              <a:rPr dirty="0" sz="1200">
                <a:latin typeface="Times New Roman"/>
                <a:cs typeface="Times New Roman"/>
              </a:rPr>
              <a:t>khi  </a:t>
            </a:r>
            <a:r>
              <a:rPr dirty="0" sz="1200" spc="-5">
                <a:latin typeface="Times New Roman"/>
                <a:cs typeface="Times New Roman"/>
              </a:rPr>
              <a:t>quyết </a:t>
            </a:r>
            <a:r>
              <a:rPr dirty="0" sz="1200">
                <a:latin typeface="Times New Roman"/>
                <a:cs typeface="Times New Roman"/>
              </a:rPr>
              <a:t>định </a:t>
            </a:r>
            <a:r>
              <a:rPr dirty="0" sz="1200" spc="-5">
                <a:latin typeface="Times New Roman"/>
                <a:cs typeface="Times New Roman"/>
              </a:rPr>
              <a:t>bấm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chụp.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200" spc="-10" b="1">
                <a:latin typeface="Times New Roman"/>
                <a:cs typeface="Times New Roman"/>
              </a:rPr>
              <a:t>DPI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90"/>
              </a:lnSpc>
              <a:spcBef>
                <a:spcPts val="775"/>
              </a:spcBef>
            </a:pPr>
            <a:r>
              <a:rPr dirty="0" sz="1200">
                <a:latin typeface="Times New Roman"/>
                <a:cs typeface="Times New Roman"/>
              </a:rPr>
              <a:t>Số điểm </a:t>
            </a:r>
            <a:r>
              <a:rPr dirty="0" sz="1200" spc="-5">
                <a:latin typeface="Times New Roman"/>
                <a:cs typeface="Times New Roman"/>
              </a:rPr>
              <a:t>ảnh có trên </a:t>
            </a:r>
            <a:r>
              <a:rPr dirty="0" sz="1200">
                <a:latin typeface="Times New Roman"/>
                <a:cs typeface="Times New Roman"/>
              </a:rPr>
              <a:t>mỗi inch </a:t>
            </a:r>
            <a:r>
              <a:rPr dirty="0" sz="1200" spc="-5">
                <a:latin typeface="Times New Roman"/>
                <a:cs typeface="Times New Roman"/>
              </a:rPr>
              <a:t>(dots per inch). Đơn </a:t>
            </a:r>
            <a:r>
              <a:rPr dirty="0" sz="1200">
                <a:latin typeface="Times New Roman"/>
                <a:cs typeface="Times New Roman"/>
              </a:rPr>
              <a:t>vị DPI được dùng xác định độ </a:t>
            </a:r>
            <a:r>
              <a:rPr dirty="0" sz="1200" spc="-5">
                <a:latin typeface="Times New Roman"/>
                <a:cs typeface="Times New Roman"/>
              </a:rPr>
              <a:t>phân giải </a:t>
            </a:r>
            <a:r>
              <a:rPr dirty="0" sz="1200">
                <a:latin typeface="Times New Roman"/>
                <a:cs typeface="Times New Roman"/>
              </a:rPr>
              <a:t>khi in  </a:t>
            </a:r>
            <a:r>
              <a:rPr dirty="0" sz="1200" spc="-5">
                <a:latin typeface="Times New Roman"/>
                <a:cs typeface="Times New Roman"/>
              </a:rPr>
              <a:t>ảnh, </a:t>
            </a:r>
            <a:r>
              <a:rPr dirty="0" sz="1200">
                <a:latin typeface="Times New Roman"/>
                <a:cs typeface="Times New Roman"/>
              </a:rPr>
              <a:t>tức là xác định được mật độ điểm </a:t>
            </a:r>
            <a:r>
              <a:rPr dirty="0" sz="1200" spc="-5">
                <a:latin typeface="Times New Roman"/>
                <a:cs typeface="Times New Roman"/>
              </a:rPr>
              <a:t>ảnh trên </a:t>
            </a:r>
            <a:r>
              <a:rPr dirty="0" sz="1200">
                <a:latin typeface="Times New Roman"/>
                <a:cs typeface="Times New Roman"/>
              </a:rPr>
              <a:t>mỗi </a:t>
            </a:r>
            <a:r>
              <a:rPr dirty="0" sz="1200" spc="-5">
                <a:latin typeface="Times New Roman"/>
                <a:cs typeface="Times New Roman"/>
              </a:rPr>
              <a:t>inch </a:t>
            </a:r>
            <a:r>
              <a:rPr dirty="0" sz="1200">
                <a:latin typeface="Times New Roman"/>
                <a:cs typeface="Times New Roman"/>
              </a:rPr>
              <a:t>tương đương 2.54 </a:t>
            </a:r>
            <a:r>
              <a:rPr dirty="0" sz="1200" spc="-5">
                <a:latin typeface="Times New Roman"/>
                <a:cs typeface="Times New Roman"/>
              </a:rPr>
              <a:t>cm </a:t>
            </a:r>
            <a:r>
              <a:rPr dirty="0" sz="1200">
                <a:latin typeface="Times New Roman"/>
                <a:cs typeface="Times New Roman"/>
              </a:rPr>
              <a:t>của bức </a:t>
            </a:r>
            <a:r>
              <a:rPr dirty="0" sz="1200" spc="-5">
                <a:latin typeface="Times New Roman"/>
                <a:cs typeface="Times New Roman"/>
              </a:rPr>
              <a:t>ảnh.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Và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dirty="0" sz="1200" spc="-5">
                <a:latin typeface="Times New Roman"/>
                <a:cs typeface="Times New Roman"/>
              </a:rPr>
              <a:t>trên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ảnh, </a:t>
            </a:r>
            <a:r>
              <a:rPr dirty="0" sz="1200">
                <a:latin typeface="Times New Roman"/>
                <a:cs typeface="Times New Roman"/>
              </a:rPr>
              <a:t>đơn vị DPI </a:t>
            </a:r>
            <a:r>
              <a:rPr dirty="0" sz="1200" spc="-5">
                <a:latin typeface="Times New Roman"/>
                <a:cs typeface="Times New Roman"/>
              </a:rPr>
              <a:t>cho </a:t>
            </a:r>
            <a:r>
              <a:rPr dirty="0" sz="1200">
                <a:latin typeface="Times New Roman"/>
                <a:cs typeface="Times New Roman"/>
              </a:rPr>
              <a:t>biết </a:t>
            </a:r>
            <a:r>
              <a:rPr dirty="0" sz="1200" spc="-5">
                <a:latin typeface="Times New Roman"/>
                <a:cs typeface="Times New Roman"/>
              </a:rPr>
              <a:t>số </a:t>
            </a:r>
            <a:r>
              <a:rPr dirty="0" sz="1200">
                <a:latin typeface="Times New Roman"/>
                <a:cs typeface="Times New Roman"/>
              </a:rPr>
              <a:t>lượng điểm ảnh mà máy in đó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thể </a:t>
            </a:r>
            <a:r>
              <a:rPr dirty="0" sz="1200" spc="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được </a:t>
            </a:r>
            <a:r>
              <a:rPr dirty="0" sz="1200" spc="-5">
                <a:latin typeface="Times New Roman"/>
                <a:cs typeface="Times New Roman"/>
              </a:rPr>
              <a:t>trên </a:t>
            </a:r>
            <a:r>
              <a:rPr dirty="0" sz="1200">
                <a:latin typeface="Times New Roman"/>
                <a:cs typeface="Times New Roman"/>
              </a:rPr>
              <a:t>mỗi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in.</a:t>
            </a:r>
            <a:endParaRPr sz="1200">
              <a:latin typeface="Times New Roman"/>
              <a:cs typeface="Times New Roman"/>
            </a:endParaRPr>
          </a:p>
          <a:p>
            <a:pPr marL="241935" indent="-229235">
              <a:lnSpc>
                <a:spcPct val="100000"/>
              </a:lnSpc>
              <a:spcBef>
                <a:spcPts val="1125"/>
              </a:spcBef>
              <a:buAutoNum type="arabicPeriod" startAt="5"/>
              <a:tabLst>
                <a:tab pos="242570" algn="l"/>
              </a:tabLst>
            </a:pPr>
            <a:r>
              <a:rPr dirty="0" sz="1800" b="1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200" b="1">
                <a:latin typeface="Times New Roman"/>
                <a:cs typeface="Times New Roman"/>
              </a:rPr>
              <a:t>Evaluative </a:t>
            </a:r>
            <a:r>
              <a:rPr dirty="0" sz="1200" spc="-5" b="1">
                <a:latin typeface="Times New Roman"/>
                <a:cs typeface="Times New Roman"/>
              </a:rPr>
              <a:t>metering </a:t>
            </a:r>
            <a:r>
              <a:rPr dirty="0" sz="1200" b="1">
                <a:latin typeface="Times New Roman"/>
                <a:cs typeface="Times New Roman"/>
              </a:rPr>
              <a:t>- Đo </a:t>
            </a:r>
            <a:r>
              <a:rPr dirty="0" sz="1200" spc="-5" b="1">
                <a:latin typeface="Times New Roman"/>
                <a:cs typeface="Times New Roman"/>
              </a:rPr>
              <a:t>sáng </a:t>
            </a:r>
            <a:r>
              <a:rPr dirty="0" sz="1200" b="1">
                <a:latin typeface="Times New Roman"/>
                <a:cs typeface="Times New Roman"/>
              </a:rPr>
              <a:t>tổng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quát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4400" y="914400"/>
            <a:ext cx="6188709" cy="34747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91031"/>
            <a:ext cx="5965190" cy="509397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148590">
              <a:lnSpc>
                <a:spcPts val="1380"/>
              </a:lnSpc>
              <a:spcBef>
                <a:spcPts val="195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một trong </a:t>
            </a:r>
            <a:r>
              <a:rPr dirty="0" sz="1200" spc="-5">
                <a:latin typeface="Times New Roman"/>
                <a:cs typeface="Times New Roman"/>
              </a:rPr>
              <a:t>các chế </a:t>
            </a:r>
            <a:r>
              <a:rPr dirty="0" sz="1200">
                <a:latin typeface="Times New Roman"/>
                <a:cs typeface="Times New Roman"/>
              </a:rPr>
              <a:t>độ đo </a:t>
            </a:r>
            <a:r>
              <a:rPr dirty="0" sz="1200" spc="-5">
                <a:latin typeface="Times New Roman"/>
                <a:cs typeface="Times New Roman"/>
              </a:rPr>
              <a:t>sáng của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liên quan đến </a:t>
            </a:r>
            <a:r>
              <a:rPr dirty="0" sz="1200">
                <a:latin typeface="Times New Roman"/>
                <a:cs typeface="Times New Roman"/>
              </a:rPr>
              <a:t>toàn khung ảnh tại nhiều vùng </a:t>
            </a:r>
            <a:r>
              <a:rPr dirty="0" sz="1200" spc="-5">
                <a:latin typeface="Times New Roman"/>
                <a:cs typeface="Times New Roman"/>
              </a:rPr>
              <a:t>ảnh  </a:t>
            </a:r>
            <a:r>
              <a:rPr dirty="0" sz="1200">
                <a:latin typeface="Times New Roman"/>
                <a:cs typeface="Times New Roman"/>
              </a:rPr>
              <a:t>hiển thị trong ống </a:t>
            </a:r>
            <a:r>
              <a:rPr dirty="0" sz="1200" spc="-5">
                <a:latin typeface="Times New Roman"/>
                <a:cs typeface="Times New Roman"/>
              </a:rPr>
              <a:t>ngắm. </a:t>
            </a:r>
            <a:r>
              <a:rPr dirty="0" sz="1200">
                <a:latin typeface="Times New Roman"/>
                <a:cs typeface="Times New Roman"/>
              </a:rPr>
              <a:t>Chế độ đo </a:t>
            </a:r>
            <a:r>
              <a:rPr dirty="0" sz="1200" spc="-5">
                <a:latin typeface="Times New Roman"/>
                <a:cs typeface="Times New Roman"/>
              </a:rPr>
              <a:t>sáng </a:t>
            </a:r>
            <a:r>
              <a:rPr dirty="0" sz="1200" spc="5">
                <a:latin typeface="Times New Roman"/>
                <a:cs typeface="Times New Roman"/>
              </a:rPr>
              <a:t>sẽ </a:t>
            </a:r>
            <a:r>
              <a:rPr dirty="0" sz="1200">
                <a:latin typeface="Times New Roman"/>
                <a:cs typeface="Times New Roman"/>
              </a:rPr>
              <a:t>xác định trị </a:t>
            </a:r>
            <a:r>
              <a:rPr dirty="0" sz="1200" spc="-5">
                <a:latin typeface="Times New Roman"/>
                <a:cs typeface="Times New Roman"/>
              </a:rPr>
              <a:t>số </a:t>
            </a:r>
            <a:r>
              <a:rPr dirty="0" sz="1200">
                <a:latin typeface="Times New Roman"/>
                <a:cs typeface="Times New Roman"/>
              </a:rPr>
              <a:t>phơi </a:t>
            </a:r>
            <a:r>
              <a:rPr dirty="0" sz="1200" spc="-5">
                <a:latin typeface="Times New Roman"/>
                <a:cs typeface="Times New Roman"/>
              </a:rPr>
              <a:t>sáng </a:t>
            </a:r>
            <a:r>
              <a:rPr dirty="0" sz="1200">
                <a:latin typeface="Times New Roman"/>
                <a:cs typeface="Times New Roman"/>
              </a:rPr>
              <a:t>phù hợp mà máy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đề  </a:t>
            </a:r>
            <a:r>
              <a:rPr dirty="0" sz="1200" spc="-5">
                <a:latin typeface="Times New Roman"/>
                <a:cs typeface="Times New Roman"/>
              </a:rPr>
              <a:t>nghị </a:t>
            </a:r>
            <a:r>
              <a:rPr dirty="0" sz="1200">
                <a:latin typeface="Times New Roman"/>
                <a:cs typeface="Times New Roman"/>
              </a:rPr>
              <a:t>dựa vào vị trí </a:t>
            </a:r>
            <a:r>
              <a:rPr dirty="0" sz="1200" spc="-5">
                <a:latin typeface="Times New Roman"/>
                <a:cs typeface="Times New Roman"/>
              </a:rPr>
              <a:t>của </a:t>
            </a:r>
            <a:r>
              <a:rPr dirty="0" sz="1200" spc="5">
                <a:latin typeface="Times New Roman"/>
                <a:cs typeface="Times New Roman"/>
              </a:rPr>
              <a:t>đối </a:t>
            </a:r>
            <a:r>
              <a:rPr dirty="0" sz="1200">
                <a:latin typeface="Times New Roman"/>
                <a:cs typeface="Times New Roman"/>
              </a:rPr>
              <a:t>tượng trong một bối cảnh </a:t>
            </a:r>
            <a:r>
              <a:rPr dirty="0" sz="1200" spc="-5">
                <a:latin typeface="Times New Roman"/>
                <a:cs typeface="Times New Roman"/>
              </a:rPr>
              <a:t>ánh </a:t>
            </a:r>
            <a:r>
              <a:rPr dirty="0" sz="1200">
                <a:latin typeface="Times New Roman"/>
                <a:cs typeface="Times New Roman"/>
              </a:rPr>
              <a:t>sáng </a:t>
            </a:r>
            <a:r>
              <a:rPr dirty="0" sz="1200" spc="-5">
                <a:latin typeface="Times New Roman"/>
                <a:cs typeface="Times New Roman"/>
              </a:rPr>
              <a:t>nào </a:t>
            </a:r>
            <a:r>
              <a:rPr dirty="0" sz="1200">
                <a:latin typeface="Times New Roman"/>
                <a:cs typeface="Times New Roman"/>
              </a:rPr>
              <a:t>đó khi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chụp.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200" b="1">
                <a:latin typeface="Times New Roman"/>
                <a:cs typeface="Times New Roman"/>
              </a:rPr>
              <a:t>Exif - </a:t>
            </a:r>
            <a:r>
              <a:rPr dirty="0" sz="1200" spc="-5" b="1">
                <a:latin typeface="Times New Roman"/>
                <a:cs typeface="Times New Roman"/>
              </a:rPr>
              <a:t>Dữ </a:t>
            </a:r>
            <a:r>
              <a:rPr dirty="0" sz="1200" b="1">
                <a:latin typeface="Times New Roman"/>
                <a:cs typeface="Times New Roman"/>
              </a:rPr>
              <a:t>liệu </a:t>
            </a:r>
            <a:r>
              <a:rPr dirty="0" sz="1200" spc="-5" b="1">
                <a:latin typeface="Times New Roman"/>
                <a:cs typeface="Times New Roman"/>
              </a:rPr>
              <a:t>thông </a:t>
            </a:r>
            <a:r>
              <a:rPr dirty="0" sz="1200" b="1">
                <a:latin typeface="Times New Roman"/>
                <a:cs typeface="Times New Roman"/>
              </a:rPr>
              <a:t>tin </a:t>
            </a:r>
            <a:r>
              <a:rPr dirty="0" sz="1200" spc="-5" b="1">
                <a:latin typeface="Times New Roman"/>
                <a:cs typeface="Times New Roman"/>
              </a:rPr>
              <a:t>của </a:t>
            </a:r>
            <a:r>
              <a:rPr dirty="0" sz="1200" b="1">
                <a:latin typeface="Times New Roman"/>
                <a:cs typeface="Times New Roman"/>
              </a:rPr>
              <a:t>ảnh kỹ </a:t>
            </a:r>
            <a:r>
              <a:rPr dirty="0" sz="1200" spc="-5" b="1">
                <a:latin typeface="Times New Roman"/>
                <a:cs typeface="Times New Roman"/>
              </a:rPr>
              <a:t>thuật số</a:t>
            </a:r>
            <a:endParaRPr sz="1200">
              <a:latin typeface="Times New Roman"/>
              <a:cs typeface="Times New Roman"/>
            </a:endParaRPr>
          </a:p>
          <a:p>
            <a:pPr marL="12700" marR="104775">
              <a:lnSpc>
                <a:spcPts val="1390"/>
              </a:lnSpc>
              <a:spcBef>
                <a:spcPts val="770"/>
              </a:spcBef>
            </a:pPr>
            <a:r>
              <a:rPr dirty="0" sz="1200" spc="-5">
                <a:latin typeface="Times New Roman"/>
                <a:cs typeface="Times New Roman"/>
              </a:rPr>
              <a:t>Viết tắt </a:t>
            </a:r>
            <a:r>
              <a:rPr dirty="0" sz="1200">
                <a:latin typeface="Times New Roman"/>
                <a:cs typeface="Times New Roman"/>
              </a:rPr>
              <a:t>từ </a:t>
            </a:r>
            <a:r>
              <a:rPr dirty="0" sz="1200" spc="-5">
                <a:latin typeface="Times New Roman"/>
                <a:cs typeface="Times New Roman"/>
              </a:rPr>
              <a:t>Exchangeable Image File format. Đó </a:t>
            </a:r>
            <a:r>
              <a:rPr dirty="0" sz="1200">
                <a:latin typeface="Times New Roman"/>
                <a:cs typeface="Times New Roman"/>
              </a:rPr>
              <a:t>là thông tin dữ liệu </a:t>
            </a:r>
            <a:r>
              <a:rPr dirty="0" sz="1200" spc="-5">
                <a:latin typeface="Times New Roman"/>
                <a:cs typeface="Times New Roman"/>
              </a:rPr>
              <a:t>của </a:t>
            </a:r>
            <a:r>
              <a:rPr dirty="0" sz="1200">
                <a:latin typeface="Times New Roman"/>
                <a:cs typeface="Times New Roman"/>
              </a:rPr>
              <a:t>bức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 spc="5">
                <a:latin typeface="Times New Roman"/>
                <a:cs typeface="Times New Roman"/>
              </a:rPr>
              <a:t>kỹ </a:t>
            </a:r>
            <a:r>
              <a:rPr dirty="0" sz="1200">
                <a:latin typeface="Times New Roman"/>
                <a:cs typeface="Times New Roman"/>
              </a:rPr>
              <a:t>thuật </a:t>
            </a:r>
            <a:r>
              <a:rPr dirty="0" sz="1200" spc="-5">
                <a:latin typeface="Times New Roman"/>
                <a:cs typeface="Times New Roman"/>
              </a:rPr>
              <a:t>số bao  gồm tất </a:t>
            </a:r>
            <a:r>
              <a:rPr dirty="0" sz="1200">
                <a:latin typeface="Times New Roman"/>
                <a:cs typeface="Times New Roman"/>
              </a:rPr>
              <a:t>cả các thông </a:t>
            </a:r>
            <a:r>
              <a:rPr dirty="0" sz="1200" spc="-5">
                <a:latin typeface="Times New Roman"/>
                <a:cs typeface="Times New Roman"/>
              </a:rPr>
              <a:t>số </a:t>
            </a:r>
            <a:r>
              <a:rPr dirty="0" sz="1200">
                <a:latin typeface="Times New Roman"/>
                <a:cs typeface="Times New Roman"/>
              </a:rPr>
              <a:t>khi </a:t>
            </a:r>
            <a:r>
              <a:rPr dirty="0" sz="1200" spc="-5">
                <a:latin typeface="Times New Roman"/>
                <a:cs typeface="Times New Roman"/>
              </a:rPr>
              <a:t>chụp </a:t>
            </a:r>
            <a:r>
              <a:rPr dirty="0" sz="1200">
                <a:latin typeface="Times New Roman"/>
                <a:cs typeface="Times New Roman"/>
              </a:rPr>
              <a:t>bức </a:t>
            </a:r>
            <a:r>
              <a:rPr dirty="0" sz="1200" spc="-5">
                <a:latin typeface="Times New Roman"/>
                <a:cs typeface="Times New Roman"/>
              </a:rPr>
              <a:t>ảnh. </a:t>
            </a:r>
            <a:r>
              <a:rPr dirty="0" sz="1200">
                <a:latin typeface="Times New Roman"/>
                <a:cs typeface="Times New Roman"/>
              </a:rPr>
              <a:t>Chẳng </a:t>
            </a:r>
            <a:r>
              <a:rPr dirty="0" sz="1200" spc="-5">
                <a:latin typeface="Times New Roman"/>
                <a:cs typeface="Times New Roman"/>
              </a:rPr>
              <a:t>hạn bao gồm </a:t>
            </a:r>
            <a:r>
              <a:rPr dirty="0" sz="1200">
                <a:latin typeface="Times New Roman"/>
                <a:cs typeface="Times New Roman"/>
              </a:rPr>
              <a:t>khẩu độ ống kính, tốc độ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màn</a:t>
            </a:r>
            <a:endParaRPr sz="1200">
              <a:latin typeface="Times New Roman"/>
              <a:cs typeface="Times New Roman"/>
            </a:endParaRPr>
          </a:p>
          <a:p>
            <a:pPr algn="just" marL="12700" marR="53340">
              <a:lnSpc>
                <a:spcPts val="1380"/>
              </a:lnSpc>
            </a:pPr>
            <a:r>
              <a:rPr dirty="0" sz="1200" spc="-5">
                <a:latin typeface="Times New Roman"/>
                <a:cs typeface="Times New Roman"/>
              </a:rPr>
              <a:t>trập, cân </a:t>
            </a:r>
            <a:r>
              <a:rPr dirty="0" sz="1200">
                <a:latin typeface="Times New Roman"/>
                <a:cs typeface="Times New Roman"/>
              </a:rPr>
              <a:t>bằng </a:t>
            </a:r>
            <a:r>
              <a:rPr dirty="0" sz="1200" spc="-5">
                <a:latin typeface="Times New Roman"/>
                <a:cs typeface="Times New Roman"/>
              </a:rPr>
              <a:t>trắng, </a:t>
            </a:r>
            <a:r>
              <a:rPr dirty="0" sz="1200">
                <a:latin typeface="Times New Roman"/>
                <a:cs typeface="Times New Roman"/>
              </a:rPr>
              <a:t>độ nhạy sáng, </a:t>
            </a:r>
            <a:r>
              <a:rPr dirty="0" sz="1200" spc="-5">
                <a:latin typeface="Times New Roman"/>
                <a:cs typeface="Times New Roman"/>
              </a:rPr>
              <a:t>sử </a:t>
            </a:r>
            <a:r>
              <a:rPr dirty="0" sz="1200">
                <a:latin typeface="Times New Roman"/>
                <a:cs typeface="Times New Roman"/>
              </a:rPr>
              <a:t>dụng </a:t>
            </a:r>
            <a:r>
              <a:rPr dirty="0" sz="1200" spc="-5">
                <a:latin typeface="Times New Roman"/>
                <a:cs typeface="Times New Roman"/>
              </a:rPr>
              <a:t>flash </a:t>
            </a:r>
            <a:r>
              <a:rPr dirty="0" sz="1200" spc="5">
                <a:latin typeface="Times New Roman"/>
                <a:cs typeface="Times New Roman"/>
              </a:rPr>
              <a:t>hay </a:t>
            </a:r>
            <a:r>
              <a:rPr dirty="0" sz="1200" spc="-5">
                <a:latin typeface="Times New Roman"/>
                <a:cs typeface="Times New Roman"/>
              </a:rPr>
              <a:t>không, ảnh </a:t>
            </a:r>
            <a:r>
              <a:rPr dirty="0" sz="1200">
                <a:latin typeface="Times New Roman"/>
                <a:cs typeface="Times New Roman"/>
              </a:rPr>
              <a:t>đã được chỉnh sửa </a:t>
            </a:r>
            <a:r>
              <a:rPr dirty="0" sz="1200" spc="-5">
                <a:latin typeface="Times New Roman"/>
                <a:cs typeface="Times New Roman"/>
              </a:rPr>
              <a:t>hậu </a:t>
            </a:r>
            <a:r>
              <a:rPr dirty="0" sz="1200" spc="10">
                <a:latin typeface="Times New Roman"/>
                <a:cs typeface="Times New Roman"/>
              </a:rPr>
              <a:t>kỳ </a:t>
            </a:r>
            <a:r>
              <a:rPr dirty="0" sz="1200">
                <a:latin typeface="Times New Roman"/>
                <a:cs typeface="Times New Roman"/>
              </a:rPr>
              <a:t>bằng  </a:t>
            </a:r>
            <a:r>
              <a:rPr dirty="0" sz="1200" spc="-5">
                <a:latin typeface="Times New Roman"/>
                <a:cs typeface="Times New Roman"/>
              </a:rPr>
              <a:t>phẩn </a:t>
            </a:r>
            <a:r>
              <a:rPr dirty="0" sz="1200">
                <a:latin typeface="Times New Roman"/>
                <a:cs typeface="Times New Roman"/>
              </a:rPr>
              <a:t>mềm </a:t>
            </a:r>
            <a:r>
              <a:rPr dirty="0" sz="1200" spc="-5">
                <a:latin typeface="Times New Roman"/>
                <a:cs typeface="Times New Roman"/>
              </a:rPr>
              <a:t>nào </a:t>
            </a:r>
            <a:r>
              <a:rPr dirty="0" sz="1200">
                <a:latin typeface="Times New Roman"/>
                <a:cs typeface="Times New Roman"/>
              </a:rPr>
              <a:t>... </a:t>
            </a:r>
            <a:r>
              <a:rPr dirty="0" sz="1200" spc="-5">
                <a:latin typeface="Times New Roman"/>
                <a:cs typeface="Times New Roman"/>
              </a:rPr>
              <a:t>Dữ liệu </a:t>
            </a:r>
            <a:r>
              <a:rPr dirty="0" sz="1200">
                <a:latin typeface="Times New Roman"/>
                <a:cs typeface="Times New Roman"/>
              </a:rPr>
              <a:t>thông tin </a:t>
            </a:r>
            <a:r>
              <a:rPr dirty="0" sz="1200" spc="5">
                <a:latin typeface="Times New Roman"/>
                <a:cs typeface="Times New Roman"/>
              </a:rPr>
              <a:t>này </a:t>
            </a:r>
            <a:r>
              <a:rPr dirty="0" sz="1200">
                <a:latin typeface="Times New Roman"/>
                <a:cs typeface="Times New Roman"/>
              </a:rPr>
              <a:t>được </a:t>
            </a:r>
            <a:r>
              <a:rPr dirty="0" sz="1200" spc="-5">
                <a:latin typeface="Times New Roman"/>
                <a:cs typeface="Times New Roman"/>
              </a:rPr>
              <a:t>ghi </a:t>
            </a:r>
            <a:r>
              <a:rPr dirty="0" sz="1200">
                <a:latin typeface="Times New Roman"/>
                <a:cs typeface="Times New Roman"/>
              </a:rPr>
              <a:t>lên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khi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chụp. </a:t>
            </a:r>
            <a:r>
              <a:rPr dirty="0" sz="1200">
                <a:latin typeface="Times New Roman"/>
                <a:cs typeface="Times New Roman"/>
              </a:rPr>
              <a:t>Dữ </a:t>
            </a:r>
            <a:r>
              <a:rPr dirty="0" sz="1200" spc="-5">
                <a:latin typeface="Times New Roman"/>
                <a:cs typeface="Times New Roman"/>
              </a:rPr>
              <a:t>liệu </a:t>
            </a:r>
            <a:r>
              <a:rPr dirty="0" sz="1200">
                <a:latin typeface="Times New Roman"/>
                <a:cs typeface="Times New Roman"/>
              </a:rPr>
              <a:t>này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thể </a:t>
            </a:r>
            <a:r>
              <a:rPr dirty="0" sz="1200" spc="-5">
                <a:latin typeface="Times New Roman"/>
                <a:cs typeface="Times New Roman"/>
              </a:rPr>
              <a:t>được  </a:t>
            </a:r>
            <a:r>
              <a:rPr dirty="0" sz="1200">
                <a:latin typeface="Times New Roman"/>
                <a:cs typeface="Times New Roman"/>
              </a:rPr>
              <a:t>xem ngay </a:t>
            </a:r>
            <a:r>
              <a:rPr dirty="0" sz="1200" spc="-5">
                <a:latin typeface="Times New Roman"/>
                <a:cs typeface="Times New Roman"/>
              </a:rPr>
              <a:t>trên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(info) </a:t>
            </a:r>
            <a:r>
              <a:rPr dirty="0" sz="1200" spc="-5">
                <a:latin typeface="Times New Roman"/>
                <a:cs typeface="Times New Roman"/>
              </a:rPr>
              <a:t>hoặc </a:t>
            </a:r>
            <a:r>
              <a:rPr dirty="0" sz="1200">
                <a:latin typeface="Times New Roman"/>
                <a:cs typeface="Times New Roman"/>
              </a:rPr>
              <a:t>bằng một ứng dụng </a:t>
            </a:r>
            <a:r>
              <a:rPr dirty="0" sz="1200" spc="-5">
                <a:latin typeface="Times New Roman"/>
                <a:cs typeface="Times New Roman"/>
              </a:rPr>
              <a:t>duyệt ảnh trên </a:t>
            </a:r>
            <a:r>
              <a:rPr dirty="0" sz="1200" spc="5">
                <a:latin typeface="Times New Roman"/>
                <a:cs typeface="Times New Roman"/>
              </a:rPr>
              <a:t>máy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tính.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200" spc="-5" b="1">
                <a:latin typeface="Times New Roman"/>
                <a:cs typeface="Times New Roman"/>
              </a:rPr>
              <a:t>Exposure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Độ phơi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sáng</a:t>
            </a:r>
            <a:endParaRPr sz="1200">
              <a:latin typeface="Times New Roman"/>
              <a:cs typeface="Times New Roman"/>
            </a:endParaRPr>
          </a:p>
          <a:p>
            <a:pPr marL="12700" marR="79375">
              <a:lnSpc>
                <a:spcPct val="96000"/>
              </a:lnSpc>
              <a:spcBef>
                <a:spcPts val="745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lượng </a:t>
            </a:r>
            <a:r>
              <a:rPr dirty="0" sz="1200" spc="-5">
                <a:latin typeface="Times New Roman"/>
                <a:cs typeface="Times New Roman"/>
              </a:rPr>
              <a:t>ánh </a:t>
            </a:r>
            <a:r>
              <a:rPr dirty="0" sz="1200">
                <a:latin typeface="Times New Roman"/>
                <a:cs typeface="Times New Roman"/>
              </a:rPr>
              <a:t>sáng cảm biến </a:t>
            </a:r>
            <a:r>
              <a:rPr dirty="0" sz="1200" spc="-5">
                <a:latin typeface="Times New Roman"/>
                <a:cs typeface="Times New Roman"/>
              </a:rPr>
              <a:t>ánh </a:t>
            </a:r>
            <a:r>
              <a:rPr dirty="0" sz="1200">
                <a:latin typeface="Times New Roman"/>
                <a:cs typeface="Times New Roman"/>
              </a:rPr>
              <a:t>sáng </a:t>
            </a:r>
            <a:r>
              <a:rPr dirty="0" sz="1200" spc="-5">
                <a:latin typeface="Times New Roman"/>
                <a:cs typeface="Times New Roman"/>
              </a:rPr>
              <a:t>nhận </a:t>
            </a:r>
            <a:r>
              <a:rPr dirty="0" sz="1200">
                <a:latin typeface="Times New Roman"/>
                <a:cs typeface="Times New Roman"/>
              </a:rPr>
              <a:t>được dựa </a:t>
            </a:r>
            <a:r>
              <a:rPr dirty="0" sz="1200" spc="-5">
                <a:latin typeface="Times New Roman"/>
                <a:cs typeface="Times New Roman"/>
              </a:rPr>
              <a:t>vào </a:t>
            </a:r>
            <a:r>
              <a:rPr dirty="0" sz="1200">
                <a:latin typeface="Times New Roman"/>
                <a:cs typeface="Times New Roman"/>
              </a:rPr>
              <a:t>việc xác định thông </a:t>
            </a:r>
            <a:r>
              <a:rPr dirty="0" sz="1200" spc="-5">
                <a:latin typeface="Times New Roman"/>
                <a:cs typeface="Times New Roman"/>
              </a:rPr>
              <a:t>số khẩu </a:t>
            </a:r>
            <a:r>
              <a:rPr dirty="0" sz="1200">
                <a:latin typeface="Times New Roman"/>
                <a:cs typeface="Times New Roman"/>
              </a:rPr>
              <a:t>độ ống  kính, tốc độ màn </a:t>
            </a:r>
            <a:r>
              <a:rPr dirty="0" sz="1200" spc="-5">
                <a:latin typeface="Times New Roman"/>
                <a:cs typeface="Times New Roman"/>
              </a:rPr>
              <a:t>trập </a:t>
            </a:r>
            <a:r>
              <a:rPr dirty="0" sz="1200">
                <a:latin typeface="Times New Roman"/>
                <a:cs typeface="Times New Roman"/>
              </a:rPr>
              <a:t>và độ nhạy sáng </a:t>
            </a:r>
            <a:r>
              <a:rPr dirty="0" sz="1200" spc="-10">
                <a:latin typeface="Times New Roman"/>
                <a:cs typeface="Times New Roman"/>
              </a:rPr>
              <a:t>ISO </a:t>
            </a:r>
            <a:r>
              <a:rPr dirty="0" sz="1200">
                <a:latin typeface="Times New Roman"/>
                <a:cs typeface="Times New Roman"/>
              </a:rPr>
              <a:t>là một </a:t>
            </a:r>
            <a:r>
              <a:rPr dirty="0" sz="1200" spc="-10">
                <a:latin typeface="Times New Roman"/>
                <a:cs typeface="Times New Roman"/>
              </a:rPr>
              <a:t>yếu </a:t>
            </a:r>
            <a:r>
              <a:rPr dirty="0" sz="1200">
                <a:latin typeface="Times New Roman"/>
                <a:cs typeface="Times New Roman"/>
              </a:rPr>
              <a:t>tố khác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hưởng đến độ phơi </a:t>
            </a:r>
            <a:r>
              <a:rPr dirty="0" sz="1200" spc="-5">
                <a:latin typeface="Times New Roman"/>
                <a:cs typeface="Times New Roman"/>
              </a:rPr>
              <a:t>sáng. Một  </a:t>
            </a:r>
            <a:r>
              <a:rPr dirty="0" sz="1200">
                <a:latin typeface="Times New Roman"/>
                <a:cs typeface="Times New Roman"/>
              </a:rPr>
              <a:t>bức </a:t>
            </a:r>
            <a:r>
              <a:rPr dirty="0" sz="1200" spc="-5">
                <a:latin typeface="Times New Roman"/>
                <a:cs typeface="Times New Roman"/>
              </a:rPr>
              <a:t>ảnh được cho </a:t>
            </a:r>
            <a:r>
              <a:rPr dirty="0" sz="1200">
                <a:latin typeface="Times New Roman"/>
                <a:cs typeface="Times New Roman"/>
              </a:rPr>
              <a:t>là phơi </a:t>
            </a:r>
            <a:r>
              <a:rPr dirty="0" sz="1200" spc="-5">
                <a:latin typeface="Times New Roman"/>
                <a:cs typeface="Times New Roman"/>
              </a:rPr>
              <a:t>sáng </a:t>
            </a:r>
            <a:r>
              <a:rPr dirty="0" sz="1200">
                <a:latin typeface="Times New Roman"/>
                <a:cs typeface="Times New Roman"/>
              </a:rPr>
              <a:t>phù hợp là kết quả </a:t>
            </a:r>
            <a:r>
              <a:rPr dirty="0" sz="1200" spc="-5">
                <a:latin typeface="Times New Roman"/>
                <a:cs typeface="Times New Roman"/>
              </a:rPr>
              <a:t>của sự kết </a:t>
            </a:r>
            <a:r>
              <a:rPr dirty="0" sz="1200">
                <a:latin typeface="Times New Roman"/>
                <a:cs typeface="Times New Roman"/>
              </a:rPr>
              <a:t>hợp </a:t>
            </a:r>
            <a:r>
              <a:rPr dirty="0" sz="1200" spc="-5">
                <a:latin typeface="Times New Roman"/>
                <a:cs typeface="Times New Roman"/>
              </a:rPr>
              <a:t>hài </a:t>
            </a:r>
            <a:r>
              <a:rPr dirty="0" sz="1200">
                <a:latin typeface="Times New Roman"/>
                <a:cs typeface="Times New Roman"/>
              </a:rPr>
              <a:t>hoà </a:t>
            </a:r>
            <a:r>
              <a:rPr dirty="0" sz="1200" spc="-5">
                <a:latin typeface="Times New Roman"/>
                <a:cs typeface="Times New Roman"/>
              </a:rPr>
              <a:t>giữa </a:t>
            </a:r>
            <a:r>
              <a:rPr dirty="0" sz="1200">
                <a:latin typeface="Times New Roman"/>
                <a:cs typeface="Times New Roman"/>
              </a:rPr>
              <a:t>ba </a:t>
            </a:r>
            <a:r>
              <a:rPr dirty="0" sz="1200" spc="-10">
                <a:latin typeface="Times New Roman"/>
                <a:cs typeface="Times New Roman"/>
              </a:rPr>
              <a:t>yếu </a:t>
            </a:r>
            <a:r>
              <a:rPr dirty="0" sz="1200">
                <a:latin typeface="Times New Roman"/>
                <a:cs typeface="Times New Roman"/>
              </a:rPr>
              <a:t>tố đó </a:t>
            </a:r>
            <a:r>
              <a:rPr dirty="0" sz="1200" spc="5">
                <a:latin typeface="Times New Roman"/>
                <a:cs typeface="Times New Roman"/>
              </a:rPr>
              <a:t>và  </a:t>
            </a:r>
            <a:r>
              <a:rPr dirty="0" sz="1200">
                <a:latin typeface="Times New Roman"/>
                <a:cs typeface="Times New Roman"/>
              </a:rPr>
              <a:t>bức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được tái </a:t>
            </a:r>
            <a:r>
              <a:rPr dirty="0" sz="1200" spc="-5">
                <a:latin typeface="Times New Roman"/>
                <a:cs typeface="Times New Roman"/>
              </a:rPr>
              <a:t>hiện </a:t>
            </a:r>
            <a:r>
              <a:rPr dirty="0" sz="1200">
                <a:latin typeface="Times New Roman"/>
                <a:cs typeface="Times New Roman"/>
              </a:rPr>
              <a:t>màu </a:t>
            </a:r>
            <a:r>
              <a:rPr dirty="0" sz="1200" spc="-5">
                <a:latin typeface="Times New Roman"/>
                <a:cs typeface="Times New Roman"/>
              </a:rPr>
              <a:t>sắc </a:t>
            </a:r>
            <a:r>
              <a:rPr dirty="0" sz="1200">
                <a:latin typeface="Times New Roman"/>
                <a:cs typeface="Times New Roman"/>
              </a:rPr>
              <a:t>lẫn độ </a:t>
            </a:r>
            <a:r>
              <a:rPr dirty="0" sz="1200" spc="-5">
                <a:latin typeface="Times New Roman"/>
                <a:cs typeface="Times New Roman"/>
              </a:rPr>
              <a:t>sáng </a:t>
            </a:r>
            <a:r>
              <a:rPr dirty="0" sz="1200">
                <a:latin typeface="Times New Roman"/>
                <a:cs typeface="Times New Roman"/>
              </a:rPr>
              <a:t>tự nhiên như khi nhìn bằng mắt. </a:t>
            </a:r>
            <a:r>
              <a:rPr dirty="0" sz="1200" spc="-5">
                <a:latin typeface="Times New Roman"/>
                <a:cs typeface="Times New Roman"/>
              </a:rPr>
              <a:t>Bức ảnh </a:t>
            </a:r>
            <a:r>
              <a:rPr dirty="0" sz="1200">
                <a:latin typeface="Times New Roman"/>
                <a:cs typeface="Times New Roman"/>
              </a:rPr>
              <a:t>quá sáng  </a:t>
            </a:r>
            <a:r>
              <a:rPr dirty="0" sz="1200" spc="-5">
                <a:latin typeface="Times New Roman"/>
                <a:cs typeface="Times New Roman"/>
              </a:rPr>
              <a:t>người </a:t>
            </a:r>
            <a:r>
              <a:rPr dirty="0" sz="1200">
                <a:latin typeface="Times New Roman"/>
                <a:cs typeface="Times New Roman"/>
              </a:rPr>
              <a:t>ta </a:t>
            </a:r>
            <a:r>
              <a:rPr dirty="0" sz="1200" spc="-5">
                <a:latin typeface="Times New Roman"/>
                <a:cs typeface="Times New Roman"/>
              </a:rPr>
              <a:t>gọi </a:t>
            </a:r>
            <a:r>
              <a:rPr dirty="0" sz="1200">
                <a:latin typeface="Times New Roman"/>
                <a:cs typeface="Times New Roman"/>
              </a:rPr>
              <a:t>là dư </a:t>
            </a:r>
            <a:r>
              <a:rPr dirty="0" sz="1200" spc="-5">
                <a:latin typeface="Times New Roman"/>
                <a:cs typeface="Times New Roman"/>
              </a:rPr>
              <a:t>sáng, </a:t>
            </a:r>
            <a:r>
              <a:rPr dirty="0" sz="1200">
                <a:latin typeface="Times New Roman"/>
                <a:cs typeface="Times New Roman"/>
              </a:rPr>
              <a:t>quá tối </a:t>
            </a:r>
            <a:r>
              <a:rPr dirty="0" sz="1200" spc="-5">
                <a:latin typeface="Times New Roman"/>
                <a:cs typeface="Times New Roman"/>
              </a:rPr>
              <a:t>người </a:t>
            </a:r>
            <a:r>
              <a:rPr dirty="0" sz="1200">
                <a:latin typeface="Times New Roman"/>
                <a:cs typeface="Times New Roman"/>
              </a:rPr>
              <a:t>ta </a:t>
            </a:r>
            <a:r>
              <a:rPr dirty="0" sz="1200" spc="-5">
                <a:latin typeface="Times New Roman"/>
                <a:cs typeface="Times New Roman"/>
              </a:rPr>
              <a:t>gọi </a:t>
            </a:r>
            <a:r>
              <a:rPr dirty="0" sz="1200">
                <a:latin typeface="Times New Roman"/>
                <a:cs typeface="Times New Roman"/>
              </a:rPr>
              <a:t>là thiếu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sáng.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200" spc="-5" b="1">
                <a:latin typeface="Times New Roman"/>
                <a:cs typeface="Times New Roman"/>
              </a:rPr>
              <a:t>Exposure compensation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Bù</a:t>
            </a:r>
            <a:r>
              <a:rPr dirty="0" sz="1200" spc="2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sáng</a:t>
            </a:r>
            <a:endParaRPr sz="1200">
              <a:latin typeface="Times New Roman"/>
              <a:cs typeface="Times New Roman"/>
            </a:endParaRPr>
          </a:p>
          <a:p>
            <a:pPr marL="12700" marR="74930">
              <a:lnSpc>
                <a:spcPct val="96100"/>
              </a:lnSpc>
              <a:spcBef>
                <a:spcPts val="740"/>
              </a:spcBef>
            </a:pPr>
            <a:r>
              <a:rPr dirty="0" sz="1200">
                <a:latin typeface="Times New Roman"/>
                <a:cs typeface="Times New Roman"/>
              </a:rPr>
              <a:t>Đây là </a:t>
            </a:r>
            <a:r>
              <a:rPr dirty="0" sz="1200" spc="-5">
                <a:latin typeface="Times New Roman"/>
                <a:cs typeface="Times New Roman"/>
              </a:rPr>
              <a:t>thao </a:t>
            </a:r>
            <a:r>
              <a:rPr dirty="0" sz="1200">
                <a:latin typeface="Times New Roman"/>
                <a:cs typeface="Times New Roman"/>
              </a:rPr>
              <a:t>tác </a:t>
            </a:r>
            <a:r>
              <a:rPr dirty="0" sz="1200" spc="10">
                <a:latin typeface="Times New Roman"/>
                <a:cs typeface="Times New Roman"/>
              </a:rPr>
              <a:t>kỹ </a:t>
            </a:r>
            <a:r>
              <a:rPr dirty="0" sz="1200">
                <a:latin typeface="Times New Roman"/>
                <a:cs typeface="Times New Roman"/>
              </a:rPr>
              <a:t>thuật của người </a:t>
            </a:r>
            <a:r>
              <a:rPr dirty="0" sz="1200" spc="-5">
                <a:latin typeface="Times New Roman"/>
                <a:cs typeface="Times New Roman"/>
              </a:rPr>
              <a:t>chụp trên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>
                <a:latin typeface="Times New Roman"/>
                <a:cs typeface="Times New Roman"/>
              </a:rPr>
              <a:t>ảnh để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được </a:t>
            </a:r>
            <a:r>
              <a:rPr dirty="0" sz="1200" spc="-5">
                <a:latin typeface="Times New Roman"/>
                <a:cs typeface="Times New Roman"/>
              </a:rPr>
              <a:t>giá </a:t>
            </a:r>
            <a:r>
              <a:rPr dirty="0" sz="1200">
                <a:latin typeface="Times New Roman"/>
                <a:cs typeface="Times New Roman"/>
              </a:rPr>
              <a:t>trị </a:t>
            </a:r>
            <a:r>
              <a:rPr dirty="0" sz="1200" spc="-5">
                <a:latin typeface="Times New Roman"/>
                <a:cs typeface="Times New Roman"/>
              </a:rPr>
              <a:t>(độ) </a:t>
            </a:r>
            <a:r>
              <a:rPr dirty="0" sz="1200">
                <a:latin typeface="Times New Roman"/>
                <a:cs typeface="Times New Roman"/>
              </a:rPr>
              <a:t>phơi </a:t>
            </a:r>
            <a:r>
              <a:rPr dirty="0" sz="1200" spc="-5">
                <a:latin typeface="Times New Roman"/>
                <a:cs typeface="Times New Roman"/>
              </a:rPr>
              <a:t>sáng </a:t>
            </a:r>
            <a:r>
              <a:rPr dirty="0" sz="1200">
                <a:latin typeface="Times New Roman"/>
                <a:cs typeface="Times New Roman"/>
              </a:rPr>
              <a:t>đúng thể  hiện qua thước đo sáng trong ống </a:t>
            </a:r>
            <a:r>
              <a:rPr dirty="0" sz="1200" spc="-5">
                <a:latin typeface="Times New Roman"/>
                <a:cs typeface="Times New Roman"/>
              </a:rPr>
              <a:t>ngắm. </a:t>
            </a:r>
            <a:r>
              <a:rPr dirty="0" sz="1200">
                <a:latin typeface="Times New Roman"/>
                <a:cs typeface="Times New Roman"/>
              </a:rPr>
              <a:t>Sử dụng </a:t>
            </a:r>
            <a:r>
              <a:rPr dirty="0" sz="1200" spc="5">
                <a:latin typeface="Times New Roman"/>
                <a:cs typeface="Times New Roman"/>
              </a:rPr>
              <a:t>kỹ </a:t>
            </a:r>
            <a:r>
              <a:rPr dirty="0" sz="1200">
                <a:latin typeface="Times New Roman"/>
                <a:cs typeface="Times New Roman"/>
              </a:rPr>
              <a:t>thuật bù sáng </a:t>
            </a:r>
            <a:r>
              <a:rPr dirty="0" sz="1200" spc="5">
                <a:latin typeface="Times New Roman"/>
                <a:cs typeface="Times New Roman"/>
              </a:rPr>
              <a:t>này </a:t>
            </a:r>
            <a:r>
              <a:rPr dirty="0" sz="1200">
                <a:latin typeface="Times New Roman"/>
                <a:cs typeface="Times New Roman"/>
              </a:rPr>
              <a:t>để có thể </a:t>
            </a:r>
            <a:r>
              <a:rPr dirty="0" sz="1200" spc="-5">
                <a:latin typeface="Times New Roman"/>
                <a:cs typeface="Times New Roman"/>
              </a:rPr>
              <a:t>làm </a:t>
            </a:r>
            <a:r>
              <a:rPr dirty="0" sz="1200">
                <a:latin typeface="Times New Roman"/>
                <a:cs typeface="Times New Roman"/>
              </a:rPr>
              <a:t>cho một  vùng trông sáng hơn </a:t>
            </a:r>
            <a:r>
              <a:rPr dirty="0" sz="1200" spc="5">
                <a:latin typeface="Times New Roman"/>
                <a:cs typeface="Times New Roman"/>
              </a:rPr>
              <a:t>hay </a:t>
            </a:r>
            <a:r>
              <a:rPr dirty="0" sz="1200">
                <a:latin typeface="Times New Roman"/>
                <a:cs typeface="Times New Roman"/>
              </a:rPr>
              <a:t>tối hơn. </a:t>
            </a:r>
            <a:r>
              <a:rPr dirty="0" sz="1200" spc="-5">
                <a:latin typeface="Times New Roman"/>
                <a:cs typeface="Times New Roman"/>
              </a:rPr>
              <a:t>Trên </a:t>
            </a:r>
            <a:r>
              <a:rPr dirty="0" sz="1200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có </a:t>
            </a:r>
            <a:r>
              <a:rPr dirty="0" sz="1200">
                <a:latin typeface="Times New Roman"/>
                <a:cs typeface="Times New Roman"/>
              </a:rPr>
              <a:t>nút </a:t>
            </a:r>
            <a:r>
              <a:rPr dirty="0" sz="1200" spc="-5">
                <a:latin typeface="Times New Roman"/>
                <a:cs typeface="Times New Roman"/>
              </a:rPr>
              <a:t>điều chỉnh +-EV </a:t>
            </a:r>
            <a:r>
              <a:rPr dirty="0" sz="1200" spc="5">
                <a:latin typeface="Times New Roman"/>
                <a:cs typeface="Times New Roman"/>
              </a:rPr>
              <a:t>để </a:t>
            </a:r>
            <a:r>
              <a:rPr dirty="0" sz="1200">
                <a:latin typeface="Times New Roman"/>
                <a:cs typeface="Times New Roman"/>
              </a:rPr>
              <a:t>thực hiện </a:t>
            </a:r>
            <a:r>
              <a:rPr dirty="0" sz="1200" spc="-5">
                <a:latin typeface="Times New Roman"/>
                <a:cs typeface="Times New Roman"/>
              </a:rPr>
              <a:t>thao </a:t>
            </a:r>
            <a:r>
              <a:rPr dirty="0" sz="1200">
                <a:latin typeface="Times New Roman"/>
                <a:cs typeface="Times New Roman"/>
              </a:rPr>
              <a:t>tác bù  </a:t>
            </a:r>
            <a:r>
              <a:rPr dirty="0" sz="1200" spc="-5">
                <a:latin typeface="Times New Roman"/>
                <a:cs typeface="Times New Roman"/>
              </a:rPr>
              <a:t>sáng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này.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dirty="0" sz="1200" spc="-5" b="1">
                <a:latin typeface="Times New Roman"/>
                <a:cs typeface="Times New Roman"/>
              </a:rPr>
              <a:t>Eyepiece -Thị </a:t>
            </a:r>
            <a:r>
              <a:rPr dirty="0" sz="1200" b="1">
                <a:latin typeface="Times New Roman"/>
                <a:cs typeface="Times New Roman"/>
              </a:rPr>
              <a:t>kính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96300"/>
              </a:lnSpc>
              <a:spcBef>
                <a:spcPts val="740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thấu kính nhỏ </a:t>
            </a:r>
            <a:r>
              <a:rPr dirty="0" sz="1200" spc="-5">
                <a:latin typeface="Times New Roman"/>
                <a:cs typeface="Times New Roman"/>
              </a:rPr>
              <a:t>tại </a:t>
            </a:r>
            <a:r>
              <a:rPr dirty="0" sz="1200">
                <a:latin typeface="Times New Roman"/>
                <a:cs typeface="Times New Roman"/>
              </a:rPr>
              <a:t>ống </a:t>
            </a:r>
            <a:r>
              <a:rPr dirty="0" sz="1200" spc="-5">
                <a:latin typeface="Times New Roman"/>
                <a:cs typeface="Times New Roman"/>
              </a:rPr>
              <a:t>ngắm </a:t>
            </a:r>
            <a:r>
              <a:rPr dirty="0" sz="1200" spc="5">
                <a:latin typeface="Times New Roman"/>
                <a:cs typeface="Times New Roman"/>
              </a:rPr>
              <a:t>để </a:t>
            </a:r>
            <a:r>
              <a:rPr dirty="0" sz="1200" spc="-5">
                <a:latin typeface="Times New Roman"/>
                <a:cs typeface="Times New Roman"/>
              </a:rPr>
              <a:t>người chụp </a:t>
            </a:r>
            <a:r>
              <a:rPr dirty="0" sz="1200">
                <a:latin typeface="Times New Roman"/>
                <a:cs typeface="Times New Roman"/>
              </a:rPr>
              <a:t>nhìn </a:t>
            </a:r>
            <a:r>
              <a:rPr dirty="0" sz="1200" spc="-5">
                <a:latin typeface="Times New Roman"/>
                <a:cs typeface="Times New Roman"/>
              </a:rPr>
              <a:t>vào </a:t>
            </a:r>
            <a:r>
              <a:rPr dirty="0" sz="1200" spc="5">
                <a:latin typeface="Times New Roman"/>
                <a:cs typeface="Times New Roman"/>
              </a:rPr>
              <a:t>thấy </a:t>
            </a:r>
            <a:r>
              <a:rPr dirty="0" sz="1200">
                <a:latin typeface="Times New Roman"/>
                <a:cs typeface="Times New Roman"/>
              </a:rPr>
              <a:t>khung </a:t>
            </a:r>
            <a:r>
              <a:rPr dirty="0" sz="1200" spc="-5">
                <a:latin typeface="Times New Roman"/>
                <a:cs typeface="Times New Roman"/>
              </a:rPr>
              <a:t>cảnh </a:t>
            </a:r>
            <a:r>
              <a:rPr dirty="0" sz="1200">
                <a:latin typeface="Times New Roman"/>
                <a:cs typeface="Times New Roman"/>
              </a:rPr>
              <a:t>cần </a:t>
            </a:r>
            <a:r>
              <a:rPr dirty="0" sz="1200" spc="-5">
                <a:latin typeface="Times New Roman"/>
                <a:cs typeface="Times New Roman"/>
              </a:rPr>
              <a:t>chụp. </a:t>
            </a:r>
            <a:r>
              <a:rPr dirty="0" sz="1200">
                <a:latin typeface="Times New Roman"/>
                <a:cs typeface="Times New Roman"/>
              </a:rPr>
              <a:t>Thường </a:t>
            </a:r>
            <a:r>
              <a:rPr dirty="0" sz="1200" spc="-5">
                <a:latin typeface="Times New Roman"/>
                <a:cs typeface="Times New Roman"/>
              </a:rPr>
              <a:t>bên  </a:t>
            </a:r>
            <a:r>
              <a:rPr dirty="0" sz="1200">
                <a:latin typeface="Times New Roman"/>
                <a:cs typeface="Times New Roman"/>
              </a:rPr>
              <a:t>ống </a:t>
            </a:r>
            <a:r>
              <a:rPr dirty="0" sz="1200" spc="-5">
                <a:latin typeface="Times New Roman"/>
                <a:cs typeface="Times New Roman"/>
              </a:rPr>
              <a:t>ngắm, có bánh </a:t>
            </a:r>
            <a:r>
              <a:rPr dirty="0" sz="1200" spc="5">
                <a:latin typeface="Times New Roman"/>
                <a:cs typeface="Times New Roman"/>
              </a:rPr>
              <a:t>xe </a:t>
            </a:r>
            <a:r>
              <a:rPr dirty="0" sz="1200">
                <a:latin typeface="Times New Roman"/>
                <a:cs typeface="Times New Roman"/>
              </a:rPr>
              <a:t>nhỏ để </a:t>
            </a:r>
            <a:r>
              <a:rPr dirty="0" sz="1200" spc="-5">
                <a:latin typeface="Times New Roman"/>
                <a:cs typeface="Times New Roman"/>
              </a:rPr>
              <a:t>bạn </a:t>
            </a:r>
            <a:r>
              <a:rPr dirty="0" sz="1200">
                <a:latin typeface="Times New Roman"/>
                <a:cs typeface="Times New Roman"/>
              </a:rPr>
              <a:t>điều </a:t>
            </a:r>
            <a:r>
              <a:rPr dirty="0" sz="1200" spc="-5">
                <a:latin typeface="Times New Roman"/>
                <a:cs typeface="Times New Roman"/>
              </a:rPr>
              <a:t>chỉnh </a:t>
            </a:r>
            <a:r>
              <a:rPr dirty="0" sz="1200">
                <a:latin typeface="Times New Roman"/>
                <a:cs typeface="Times New Roman"/>
              </a:rPr>
              <a:t>khúc </a:t>
            </a:r>
            <a:r>
              <a:rPr dirty="0" sz="1200" spc="5">
                <a:latin typeface="Times New Roman"/>
                <a:cs typeface="Times New Roman"/>
              </a:rPr>
              <a:t>xạ </a:t>
            </a:r>
            <a:r>
              <a:rPr dirty="0" sz="1200">
                <a:latin typeface="Times New Roman"/>
                <a:cs typeface="Times New Roman"/>
              </a:rPr>
              <a:t>phù hợp với mắt </a:t>
            </a:r>
            <a:r>
              <a:rPr dirty="0" sz="1200" spc="-5">
                <a:latin typeface="Times New Roman"/>
                <a:cs typeface="Times New Roman"/>
              </a:rPr>
              <a:t>của người chụp, </a:t>
            </a:r>
            <a:r>
              <a:rPr dirty="0" sz="1200" spc="5">
                <a:latin typeface="Times New Roman"/>
                <a:cs typeface="Times New Roman"/>
              </a:rPr>
              <a:t>hay </a:t>
            </a:r>
            <a:r>
              <a:rPr dirty="0" sz="1200" spc="-5">
                <a:latin typeface="Times New Roman"/>
                <a:cs typeface="Times New Roman"/>
              </a:rPr>
              <a:t>gọi </a:t>
            </a:r>
            <a:r>
              <a:rPr dirty="0" sz="1200">
                <a:latin typeface="Times New Roman"/>
                <a:cs typeface="Times New Roman"/>
              </a:rPr>
              <a:t>là  nút </a:t>
            </a:r>
            <a:r>
              <a:rPr dirty="0" sz="1200" spc="-5">
                <a:latin typeface="Times New Roman"/>
                <a:cs typeface="Times New Roman"/>
              </a:rPr>
              <a:t>chỉnh </a:t>
            </a:r>
            <a:r>
              <a:rPr dirty="0" sz="1200">
                <a:latin typeface="Times New Roman"/>
                <a:cs typeface="Times New Roman"/>
              </a:rPr>
              <a:t>độ </a:t>
            </a:r>
            <a:r>
              <a:rPr dirty="0" sz="1200" spc="-5">
                <a:latin typeface="Times New Roman"/>
                <a:cs typeface="Times New Roman"/>
              </a:rPr>
              <a:t>viễn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cận.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518786"/>
            <a:ext cx="5959475" cy="4506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Times New Roman"/>
                <a:cs typeface="Times New Roman"/>
              </a:rPr>
              <a:t>6. F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200" spc="-5" b="1">
                <a:latin typeface="Times New Roman"/>
                <a:cs typeface="Times New Roman"/>
              </a:rPr>
              <a:t>File</a:t>
            </a:r>
            <a:endParaRPr sz="1200">
              <a:latin typeface="Times New Roman"/>
              <a:cs typeface="Times New Roman"/>
            </a:endParaRPr>
          </a:p>
          <a:p>
            <a:pPr marL="12700" marR="200025">
              <a:lnSpc>
                <a:spcPts val="1380"/>
              </a:lnSpc>
              <a:spcBef>
                <a:spcPts val="780"/>
              </a:spcBef>
            </a:pPr>
            <a:r>
              <a:rPr dirty="0" sz="1200">
                <a:latin typeface="Times New Roman"/>
                <a:cs typeface="Times New Roman"/>
              </a:rPr>
              <a:t>Chỉ </a:t>
            </a:r>
            <a:r>
              <a:rPr dirty="0" sz="1200" spc="-5">
                <a:latin typeface="Times New Roman"/>
                <a:cs typeface="Times New Roman"/>
              </a:rPr>
              <a:t>số ảnh </a:t>
            </a:r>
            <a:r>
              <a:rPr dirty="0" sz="1200">
                <a:latin typeface="Times New Roman"/>
                <a:cs typeface="Times New Roman"/>
              </a:rPr>
              <a:t>được lưu </a:t>
            </a:r>
            <a:r>
              <a:rPr dirty="0" sz="1200" spc="-5">
                <a:latin typeface="Times New Roman"/>
                <a:cs typeface="Times New Roman"/>
              </a:rPr>
              <a:t>trữ, </a:t>
            </a:r>
            <a:r>
              <a:rPr dirty="0" sz="1200">
                <a:latin typeface="Times New Roman"/>
                <a:cs typeface="Times New Roman"/>
              </a:rPr>
              <a:t>một bức </a:t>
            </a:r>
            <a:r>
              <a:rPr dirty="0" sz="1200" spc="-5">
                <a:latin typeface="Times New Roman"/>
                <a:cs typeface="Times New Roman"/>
              </a:rPr>
              <a:t>ảnh số </a:t>
            </a:r>
            <a:r>
              <a:rPr dirty="0" sz="1200">
                <a:latin typeface="Times New Roman"/>
                <a:cs typeface="Times New Roman"/>
              </a:rPr>
              <a:t>là một file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và </a:t>
            </a:r>
            <a:r>
              <a:rPr dirty="0" sz="1200" spc="-5">
                <a:latin typeface="Times New Roman"/>
                <a:cs typeface="Times New Roman"/>
              </a:rPr>
              <a:t>số </a:t>
            </a:r>
            <a:r>
              <a:rPr dirty="0" sz="1200">
                <a:latin typeface="Times New Roman"/>
                <a:cs typeface="Times New Roman"/>
              </a:rPr>
              <a:t>lượng dữ liệu được lưu trữ được  </a:t>
            </a:r>
            <a:r>
              <a:rPr dirty="0" sz="1200" spc="-5">
                <a:latin typeface="Times New Roman"/>
                <a:cs typeface="Times New Roman"/>
              </a:rPr>
              <a:t>gọi </a:t>
            </a:r>
            <a:r>
              <a:rPr dirty="0" sz="1200">
                <a:latin typeface="Times New Roman"/>
                <a:cs typeface="Times New Roman"/>
              </a:rPr>
              <a:t>là kích thước </a:t>
            </a:r>
            <a:r>
              <a:rPr dirty="0" sz="1200" spc="-5">
                <a:latin typeface="Times New Roman"/>
                <a:cs typeface="Times New Roman"/>
              </a:rPr>
              <a:t>của </a:t>
            </a:r>
            <a:r>
              <a:rPr dirty="0" sz="1200">
                <a:latin typeface="Times New Roman"/>
                <a:cs typeface="Times New Roman"/>
              </a:rPr>
              <a:t>file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ảnh.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200" spc="-5" b="1">
                <a:latin typeface="Times New Roman"/>
                <a:cs typeface="Times New Roman"/>
              </a:rPr>
              <a:t>Fill </a:t>
            </a:r>
            <a:r>
              <a:rPr dirty="0" sz="1200" b="1">
                <a:latin typeface="Times New Roman"/>
                <a:cs typeface="Times New Roman"/>
              </a:rPr>
              <a:t>flash - </a:t>
            </a:r>
            <a:r>
              <a:rPr dirty="0" sz="1200" spc="-5" b="1">
                <a:latin typeface="Times New Roman"/>
                <a:cs typeface="Times New Roman"/>
              </a:rPr>
              <a:t>Phủ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đèn</a:t>
            </a:r>
            <a:endParaRPr sz="1200">
              <a:latin typeface="Times New Roman"/>
              <a:cs typeface="Times New Roman"/>
            </a:endParaRPr>
          </a:p>
          <a:p>
            <a:pPr marL="12700" marR="58419">
              <a:lnSpc>
                <a:spcPct val="96000"/>
              </a:lnSpc>
              <a:spcBef>
                <a:spcPts val="740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một </a:t>
            </a:r>
            <a:r>
              <a:rPr dirty="0" sz="1200" spc="10">
                <a:latin typeface="Times New Roman"/>
                <a:cs typeface="Times New Roman"/>
              </a:rPr>
              <a:t>kỹ </a:t>
            </a:r>
            <a:r>
              <a:rPr dirty="0" sz="1200">
                <a:latin typeface="Times New Roman"/>
                <a:cs typeface="Times New Roman"/>
              </a:rPr>
              <a:t>thuật thường dùng để </a:t>
            </a:r>
            <a:r>
              <a:rPr dirty="0" sz="1200" spc="-5">
                <a:latin typeface="Times New Roman"/>
                <a:cs typeface="Times New Roman"/>
              </a:rPr>
              <a:t>chụp </a:t>
            </a:r>
            <a:r>
              <a:rPr dirty="0" sz="1200">
                <a:latin typeface="Times New Roman"/>
                <a:cs typeface="Times New Roman"/>
              </a:rPr>
              <a:t>chân dung </a:t>
            </a:r>
            <a:r>
              <a:rPr dirty="0" sz="1200" spc="-5">
                <a:latin typeface="Times New Roman"/>
                <a:cs typeface="Times New Roman"/>
              </a:rPr>
              <a:t>ngoài </a:t>
            </a:r>
            <a:r>
              <a:rPr dirty="0" sz="1200">
                <a:latin typeface="Times New Roman"/>
                <a:cs typeface="Times New Roman"/>
              </a:rPr>
              <a:t>trời trong bối cảnh </a:t>
            </a:r>
            <a:r>
              <a:rPr dirty="0" sz="1200" spc="-5">
                <a:latin typeface="Times New Roman"/>
                <a:cs typeface="Times New Roman"/>
              </a:rPr>
              <a:t>ngược </a:t>
            </a:r>
            <a:r>
              <a:rPr dirty="0" sz="1200">
                <a:latin typeface="Times New Roman"/>
                <a:cs typeface="Times New Roman"/>
              </a:rPr>
              <a:t>hoặc </a:t>
            </a:r>
            <a:r>
              <a:rPr dirty="0" sz="1200" spc="-5">
                <a:latin typeface="Times New Roman"/>
                <a:cs typeface="Times New Roman"/>
              </a:rPr>
              <a:t>chênh  sáng </a:t>
            </a:r>
            <a:r>
              <a:rPr dirty="0" sz="1200">
                <a:latin typeface="Times New Roman"/>
                <a:cs typeface="Times New Roman"/>
              </a:rPr>
              <a:t>mạnh. </a:t>
            </a:r>
            <a:r>
              <a:rPr dirty="0" sz="1200" spc="-5">
                <a:latin typeface="Times New Roman"/>
                <a:cs typeface="Times New Roman"/>
              </a:rPr>
              <a:t>Mặt </a:t>
            </a:r>
            <a:r>
              <a:rPr dirty="0" sz="1200">
                <a:latin typeface="Times New Roman"/>
                <a:cs typeface="Times New Roman"/>
              </a:rPr>
              <a:t>trời </a:t>
            </a:r>
            <a:r>
              <a:rPr dirty="0" sz="1200" spc="-5">
                <a:latin typeface="Times New Roman"/>
                <a:cs typeface="Times New Roman"/>
              </a:rPr>
              <a:t>nằm </a:t>
            </a:r>
            <a:r>
              <a:rPr dirty="0" sz="1200">
                <a:latin typeface="Times New Roman"/>
                <a:cs typeface="Times New Roman"/>
              </a:rPr>
              <a:t>phía </a:t>
            </a:r>
            <a:r>
              <a:rPr dirty="0" sz="1200" spc="-5">
                <a:latin typeface="Times New Roman"/>
                <a:cs typeface="Times New Roman"/>
              </a:rPr>
              <a:t>sau </a:t>
            </a:r>
            <a:r>
              <a:rPr dirty="0" sz="1200">
                <a:latin typeface="Times New Roman"/>
                <a:cs typeface="Times New Roman"/>
              </a:rPr>
              <a:t>đối tượng </a:t>
            </a:r>
            <a:r>
              <a:rPr dirty="0" sz="1200" spc="-5">
                <a:latin typeface="Times New Roman"/>
                <a:cs typeface="Times New Roman"/>
              </a:rPr>
              <a:t>chiếu </a:t>
            </a:r>
            <a:r>
              <a:rPr dirty="0" sz="1200">
                <a:latin typeface="Times New Roman"/>
                <a:cs typeface="Times New Roman"/>
              </a:rPr>
              <a:t>thẳng vào ống kính, hậu </a:t>
            </a:r>
            <a:r>
              <a:rPr dirty="0" sz="1200" spc="-5">
                <a:latin typeface="Times New Roman"/>
                <a:cs typeface="Times New Roman"/>
              </a:rPr>
              <a:t>cảnh chói sáng </a:t>
            </a:r>
            <a:r>
              <a:rPr dirty="0" sz="1200">
                <a:latin typeface="Times New Roman"/>
                <a:cs typeface="Times New Roman"/>
              </a:rPr>
              <a:t>trong  khi </a:t>
            </a:r>
            <a:r>
              <a:rPr dirty="0" sz="1200" spc="-5">
                <a:latin typeface="Times New Roman"/>
                <a:cs typeface="Times New Roman"/>
              </a:rPr>
              <a:t>gương </a:t>
            </a:r>
            <a:r>
              <a:rPr dirty="0" sz="1200">
                <a:latin typeface="Times New Roman"/>
                <a:cs typeface="Times New Roman"/>
              </a:rPr>
              <a:t>mặt </a:t>
            </a:r>
            <a:r>
              <a:rPr dirty="0" sz="1200" spc="-5">
                <a:latin typeface="Times New Roman"/>
                <a:cs typeface="Times New Roman"/>
              </a:rPr>
              <a:t>chủ </a:t>
            </a:r>
            <a:r>
              <a:rPr dirty="0" sz="1200">
                <a:latin typeface="Times New Roman"/>
                <a:cs typeface="Times New Roman"/>
              </a:rPr>
              <a:t>thể đối </a:t>
            </a:r>
            <a:r>
              <a:rPr dirty="0" sz="1200" spc="-5">
                <a:latin typeface="Times New Roman"/>
                <a:cs typeface="Times New Roman"/>
              </a:rPr>
              <a:t>diện </a:t>
            </a:r>
            <a:r>
              <a:rPr dirty="0" sz="1200">
                <a:latin typeface="Times New Roman"/>
                <a:cs typeface="Times New Roman"/>
              </a:rPr>
              <a:t>ống kính tối đen. </a:t>
            </a:r>
            <a:r>
              <a:rPr dirty="0" sz="1200" spc="-5">
                <a:latin typeface="Times New Roman"/>
                <a:cs typeface="Times New Roman"/>
              </a:rPr>
              <a:t>Gặp </a:t>
            </a:r>
            <a:r>
              <a:rPr dirty="0" sz="1200">
                <a:latin typeface="Times New Roman"/>
                <a:cs typeface="Times New Roman"/>
              </a:rPr>
              <a:t>trường hợp </a:t>
            </a:r>
            <a:r>
              <a:rPr dirty="0" sz="1200" spc="-5">
                <a:latin typeface="Times New Roman"/>
                <a:cs typeface="Times New Roman"/>
              </a:rPr>
              <a:t>này, </a:t>
            </a:r>
            <a:r>
              <a:rPr dirty="0" sz="1200">
                <a:latin typeface="Times New Roman"/>
                <a:cs typeface="Times New Roman"/>
              </a:rPr>
              <a:t>đo sáng phù hợp với </a:t>
            </a:r>
            <a:r>
              <a:rPr dirty="0" sz="1200" spc="-5">
                <a:latin typeface="Times New Roman"/>
                <a:cs typeface="Times New Roman"/>
              </a:rPr>
              <a:t>hậu  cảnh </a:t>
            </a:r>
            <a:r>
              <a:rPr dirty="0" sz="1200">
                <a:latin typeface="Times New Roman"/>
                <a:cs typeface="Times New Roman"/>
              </a:rPr>
              <a:t>sáng rồi dùng đèn </a:t>
            </a:r>
            <a:r>
              <a:rPr dirty="0" sz="1200" spc="-5">
                <a:latin typeface="Times New Roman"/>
                <a:cs typeface="Times New Roman"/>
              </a:rPr>
              <a:t>flash đánh </a:t>
            </a:r>
            <a:r>
              <a:rPr dirty="0" sz="1200">
                <a:latin typeface="Times New Roman"/>
                <a:cs typeface="Times New Roman"/>
              </a:rPr>
              <a:t>phủ lên </a:t>
            </a:r>
            <a:r>
              <a:rPr dirty="0" sz="1200" spc="-5">
                <a:latin typeface="Times New Roman"/>
                <a:cs typeface="Times New Roman"/>
              </a:rPr>
              <a:t>chủ </a:t>
            </a:r>
            <a:r>
              <a:rPr dirty="0" sz="1200">
                <a:latin typeface="Times New Roman"/>
                <a:cs typeface="Times New Roman"/>
              </a:rPr>
              <a:t>thể mẫu </a:t>
            </a:r>
            <a:r>
              <a:rPr dirty="0" sz="1200" spc="-5">
                <a:latin typeface="Times New Roman"/>
                <a:cs typeface="Times New Roman"/>
              </a:rPr>
              <a:t>chụp, </a:t>
            </a:r>
            <a:r>
              <a:rPr dirty="0" sz="1200">
                <a:latin typeface="Times New Roman"/>
                <a:cs typeface="Times New Roman"/>
              </a:rPr>
              <a:t>để </a:t>
            </a:r>
            <a:r>
              <a:rPr dirty="0" sz="1200" spc="-5">
                <a:latin typeface="Times New Roman"/>
                <a:cs typeface="Times New Roman"/>
              </a:rPr>
              <a:t>gương </a:t>
            </a:r>
            <a:r>
              <a:rPr dirty="0" sz="1200">
                <a:latin typeface="Times New Roman"/>
                <a:cs typeface="Times New Roman"/>
              </a:rPr>
              <a:t>mặt được sáng phù hợp  và đúng ý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muốn.</a:t>
            </a:r>
            <a:endParaRPr sz="1200">
              <a:latin typeface="Times New Roman"/>
              <a:cs typeface="Times New Roman"/>
            </a:endParaRPr>
          </a:p>
          <a:p>
            <a:pPr marL="12700" marR="3616960">
              <a:lnSpc>
                <a:spcPct val="108300"/>
              </a:lnSpc>
              <a:spcBef>
                <a:spcPts val="745"/>
              </a:spcBef>
            </a:pPr>
            <a:r>
              <a:rPr dirty="0" sz="1200" b="1">
                <a:latin typeface="Times New Roman"/>
                <a:cs typeface="Times New Roman"/>
              </a:rPr>
              <a:t>Film </a:t>
            </a:r>
            <a:r>
              <a:rPr dirty="0" sz="1200" spc="-5" b="1">
                <a:latin typeface="Times New Roman"/>
                <a:cs typeface="Times New Roman"/>
              </a:rPr>
              <a:t>Camera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Máy </a:t>
            </a:r>
            <a:r>
              <a:rPr dirty="0" sz="1200" spc="5" b="1">
                <a:latin typeface="Times New Roman"/>
                <a:cs typeface="Times New Roman"/>
              </a:rPr>
              <a:t>ảnh </a:t>
            </a:r>
            <a:r>
              <a:rPr dirty="0" sz="1200" spc="-5" b="1">
                <a:latin typeface="Times New Roman"/>
                <a:cs typeface="Times New Roman"/>
              </a:rPr>
              <a:t>dùng</a:t>
            </a:r>
            <a:r>
              <a:rPr dirty="0" sz="1200" spc="-7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phim  </a:t>
            </a:r>
            <a:r>
              <a:rPr dirty="0" sz="1200" spc="-5" b="1">
                <a:latin typeface="Times New Roman"/>
                <a:cs typeface="Times New Roman"/>
              </a:rPr>
              <a:t>Fine </a:t>
            </a:r>
            <a:r>
              <a:rPr dirty="0" sz="1200" b="1">
                <a:latin typeface="Times New Roman"/>
                <a:cs typeface="Times New Roman"/>
              </a:rPr>
              <a:t>/ Normal - Tốt / Bình</a:t>
            </a:r>
            <a:r>
              <a:rPr dirty="0" sz="1200" spc="-6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thường</a:t>
            </a:r>
            <a:endParaRPr sz="1200">
              <a:latin typeface="Times New Roman"/>
              <a:cs typeface="Times New Roman"/>
            </a:endParaRPr>
          </a:p>
          <a:p>
            <a:pPr marL="12700" marR="9525">
              <a:lnSpc>
                <a:spcPts val="1390"/>
              </a:lnSpc>
              <a:spcBef>
                <a:spcPts val="775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từ dùng trong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>
                <a:latin typeface="Times New Roman"/>
                <a:cs typeface="Times New Roman"/>
              </a:rPr>
              <a:t>ảnh </a:t>
            </a:r>
            <a:r>
              <a:rPr dirty="0" sz="1200" spc="-5">
                <a:latin typeface="Times New Roman"/>
                <a:cs typeface="Times New Roman"/>
              </a:rPr>
              <a:t>chỉ chất </a:t>
            </a:r>
            <a:r>
              <a:rPr dirty="0" sz="1200">
                <a:latin typeface="Times New Roman"/>
                <a:cs typeface="Times New Roman"/>
              </a:rPr>
              <a:t>lượng </a:t>
            </a:r>
            <a:r>
              <a:rPr dirty="0" sz="1200" spc="-5">
                <a:latin typeface="Times New Roman"/>
                <a:cs typeface="Times New Roman"/>
              </a:rPr>
              <a:t>của </a:t>
            </a:r>
            <a:r>
              <a:rPr dirty="0" sz="1200">
                <a:latin typeface="Times New Roman"/>
                <a:cs typeface="Times New Roman"/>
              </a:rPr>
              <a:t>bức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mà </a:t>
            </a:r>
            <a:r>
              <a:rPr dirty="0" sz="1200" spc="-5">
                <a:latin typeface="Times New Roman"/>
                <a:cs typeface="Times New Roman"/>
              </a:rPr>
              <a:t>người cầm </a:t>
            </a:r>
            <a:r>
              <a:rPr dirty="0" sz="1200" spc="5">
                <a:latin typeface="Times New Roman"/>
                <a:cs typeface="Times New Roman"/>
              </a:rPr>
              <a:t>máy tuỳ </a:t>
            </a:r>
            <a:r>
              <a:rPr dirty="0" sz="1200" spc="-5">
                <a:latin typeface="Times New Roman"/>
                <a:cs typeface="Times New Roman"/>
              </a:rPr>
              <a:t>chỉnh cài </a:t>
            </a:r>
            <a:r>
              <a:rPr dirty="0" sz="1200">
                <a:latin typeface="Times New Roman"/>
                <a:cs typeface="Times New Roman"/>
              </a:rPr>
              <a:t>đặt trước.  </a:t>
            </a:r>
            <a:r>
              <a:rPr dirty="0" sz="1200" spc="-5">
                <a:latin typeface="Times New Roman"/>
                <a:cs typeface="Times New Roman"/>
              </a:rPr>
              <a:t>Dĩ </a:t>
            </a:r>
            <a:r>
              <a:rPr dirty="0" sz="1200">
                <a:latin typeface="Times New Roman"/>
                <a:cs typeface="Times New Roman"/>
              </a:rPr>
              <a:t>nhiên là mức Fine </a:t>
            </a:r>
            <a:r>
              <a:rPr dirty="0" sz="1200" spc="-5">
                <a:latin typeface="Times New Roman"/>
                <a:cs typeface="Times New Roman"/>
              </a:rPr>
              <a:t>cho ảnh chất </a:t>
            </a:r>
            <a:r>
              <a:rPr dirty="0" sz="1200">
                <a:latin typeface="Times New Roman"/>
                <a:cs typeface="Times New Roman"/>
              </a:rPr>
              <a:t>lượng tốt hơn mức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Normal.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200" spc="-5" b="1">
                <a:latin typeface="Times New Roman"/>
                <a:cs typeface="Times New Roman"/>
              </a:rPr>
              <a:t>Flare </a:t>
            </a:r>
            <a:r>
              <a:rPr dirty="0" sz="1200" b="1">
                <a:latin typeface="Times New Roman"/>
                <a:cs typeface="Times New Roman"/>
              </a:rPr>
              <a:t>- Loé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sáng</a:t>
            </a:r>
            <a:endParaRPr sz="1200">
              <a:latin typeface="Times New Roman"/>
              <a:cs typeface="Times New Roman"/>
            </a:endParaRPr>
          </a:p>
          <a:p>
            <a:pPr algn="just" marL="12700" marR="159385">
              <a:lnSpc>
                <a:spcPct val="96300"/>
              </a:lnSpc>
              <a:spcBef>
                <a:spcPts val="735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>
                <a:latin typeface="Times New Roman"/>
                <a:cs typeface="Times New Roman"/>
              </a:rPr>
              <a:t>hiện tượng </a:t>
            </a:r>
            <a:r>
              <a:rPr dirty="0" sz="1200" spc="-5">
                <a:latin typeface="Times New Roman"/>
                <a:cs typeface="Times New Roman"/>
              </a:rPr>
              <a:t>ánh </a:t>
            </a:r>
            <a:r>
              <a:rPr dirty="0" sz="1200">
                <a:latin typeface="Times New Roman"/>
                <a:cs typeface="Times New Roman"/>
              </a:rPr>
              <a:t>sáng chiếu </a:t>
            </a:r>
            <a:r>
              <a:rPr dirty="0" sz="1200" spc="-5">
                <a:latin typeface="Times New Roman"/>
                <a:cs typeface="Times New Roman"/>
              </a:rPr>
              <a:t>trực tiếp vào </a:t>
            </a:r>
            <a:r>
              <a:rPr dirty="0" sz="1200">
                <a:latin typeface="Times New Roman"/>
                <a:cs typeface="Times New Roman"/>
              </a:rPr>
              <a:t>ống kính, </a:t>
            </a:r>
            <a:r>
              <a:rPr dirty="0" sz="1200" spc="-5">
                <a:latin typeface="Times New Roman"/>
                <a:cs typeface="Times New Roman"/>
              </a:rPr>
              <a:t>các </a:t>
            </a:r>
            <a:r>
              <a:rPr dirty="0" sz="1200">
                <a:latin typeface="Times New Roman"/>
                <a:cs typeface="Times New Roman"/>
              </a:rPr>
              <a:t>tia sáng ngoài ý muốn đó </a:t>
            </a:r>
            <a:r>
              <a:rPr dirty="0" sz="1200" spc="-5">
                <a:latin typeface="Times New Roman"/>
                <a:cs typeface="Times New Roman"/>
              </a:rPr>
              <a:t>tạo sự phản  chiếu chuyển </a:t>
            </a:r>
            <a:r>
              <a:rPr dirty="0" sz="1200">
                <a:latin typeface="Times New Roman"/>
                <a:cs typeface="Times New Roman"/>
              </a:rPr>
              <a:t>hướng bên trong các thấu kính </a:t>
            </a:r>
            <a:r>
              <a:rPr dirty="0" sz="1200" spc="-5">
                <a:latin typeface="Times New Roman"/>
                <a:cs typeface="Times New Roman"/>
              </a:rPr>
              <a:t>của </a:t>
            </a:r>
            <a:r>
              <a:rPr dirty="0" sz="1200">
                <a:latin typeface="Times New Roman"/>
                <a:cs typeface="Times New Roman"/>
              </a:rPr>
              <a:t>ống kính, ảnh hưởng đến các tia sáng </a:t>
            </a:r>
            <a:r>
              <a:rPr dirty="0" sz="1200" spc="-5">
                <a:latin typeface="Times New Roman"/>
                <a:cs typeface="Times New Roman"/>
              </a:rPr>
              <a:t>phản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xạ  </a:t>
            </a:r>
            <a:r>
              <a:rPr dirty="0" sz="1200">
                <a:latin typeface="Times New Roman"/>
                <a:cs typeface="Times New Roman"/>
              </a:rPr>
              <a:t>từ đối tượng được </a:t>
            </a:r>
            <a:r>
              <a:rPr dirty="0" sz="1200" spc="-5">
                <a:latin typeface="Times New Roman"/>
                <a:cs typeface="Times New Roman"/>
              </a:rPr>
              <a:t>chụp </a:t>
            </a:r>
            <a:r>
              <a:rPr dirty="0" sz="1200" spc="5">
                <a:latin typeface="Times New Roman"/>
                <a:cs typeface="Times New Roman"/>
              </a:rPr>
              <a:t>bị </a:t>
            </a:r>
            <a:r>
              <a:rPr dirty="0" sz="1200" spc="-5">
                <a:latin typeface="Times New Roman"/>
                <a:cs typeface="Times New Roman"/>
              </a:rPr>
              <a:t>loạn sắc, </a:t>
            </a:r>
            <a:r>
              <a:rPr dirty="0" sz="1200">
                <a:latin typeface="Times New Roman"/>
                <a:cs typeface="Times New Roman"/>
              </a:rPr>
              <a:t>tạo </a:t>
            </a:r>
            <a:r>
              <a:rPr dirty="0" sz="1200" spc="-5">
                <a:latin typeface="Times New Roman"/>
                <a:cs typeface="Times New Roman"/>
              </a:rPr>
              <a:t>nên </a:t>
            </a:r>
            <a:r>
              <a:rPr dirty="0" sz="1200">
                <a:latin typeface="Times New Roman"/>
                <a:cs typeface="Times New Roman"/>
              </a:rPr>
              <a:t>hiện tượng loé </a:t>
            </a:r>
            <a:r>
              <a:rPr dirty="0" sz="1200" spc="-5">
                <a:latin typeface="Times New Roman"/>
                <a:cs typeface="Times New Roman"/>
              </a:rPr>
              <a:t>sáng, </a:t>
            </a:r>
            <a:r>
              <a:rPr dirty="0" sz="1200">
                <a:latin typeface="Times New Roman"/>
                <a:cs typeface="Times New Roman"/>
              </a:rPr>
              <a:t>phai </a:t>
            </a:r>
            <a:r>
              <a:rPr dirty="0" sz="1200" spc="-5">
                <a:latin typeface="Times New Roman"/>
                <a:cs typeface="Times New Roman"/>
              </a:rPr>
              <a:t>màu, </a:t>
            </a:r>
            <a:r>
              <a:rPr dirty="0" sz="1200">
                <a:latin typeface="Times New Roman"/>
                <a:cs typeface="Times New Roman"/>
              </a:rPr>
              <a:t>như một lớp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sương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35"/>
              </a:spcBef>
            </a:pPr>
            <a:r>
              <a:rPr dirty="0" sz="1200">
                <a:latin typeface="Times New Roman"/>
                <a:cs typeface="Times New Roman"/>
              </a:rPr>
              <a:t>mờ phủ </a:t>
            </a:r>
            <a:r>
              <a:rPr dirty="0" sz="1200" spc="-5">
                <a:latin typeface="Times New Roman"/>
                <a:cs typeface="Times New Roman"/>
              </a:rPr>
              <a:t>trên ảnh. Cái </a:t>
            </a:r>
            <a:r>
              <a:rPr dirty="0" sz="1200">
                <a:latin typeface="Times New Roman"/>
                <a:cs typeface="Times New Roman"/>
              </a:rPr>
              <a:t>loa </a:t>
            </a:r>
            <a:r>
              <a:rPr dirty="0" sz="1200" spc="-5">
                <a:latin typeface="Times New Roman"/>
                <a:cs typeface="Times New Roman"/>
              </a:rPr>
              <a:t>che </a:t>
            </a:r>
            <a:r>
              <a:rPr dirty="0" sz="1200">
                <a:latin typeface="Times New Roman"/>
                <a:cs typeface="Times New Roman"/>
              </a:rPr>
              <a:t>nắng (hood) là một </a:t>
            </a:r>
            <a:r>
              <a:rPr dirty="0" sz="1200" spc="-5">
                <a:latin typeface="Times New Roman"/>
                <a:cs typeface="Times New Roman"/>
              </a:rPr>
              <a:t>cách hạn chế </a:t>
            </a:r>
            <a:r>
              <a:rPr dirty="0" sz="1200">
                <a:latin typeface="Times New Roman"/>
                <a:cs typeface="Times New Roman"/>
              </a:rPr>
              <a:t>bớt </a:t>
            </a:r>
            <a:r>
              <a:rPr dirty="0" sz="1200" spc="-5">
                <a:latin typeface="Times New Roman"/>
                <a:cs typeface="Times New Roman"/>
              </a:rPr>
              <a:t>hiện </a:t>
            </a:r>
            <a:r>
              <a:rPr dirty="0" sz="1200">
                <a:latin typeface="Times New Roman"/>
                <a:cs typeface="Times New Roman"/>
              </a:rPr>
              <a:t>tượng </a:t>
            </a:r>
            <a:r>
              <a:rPr dirty="0" sz="1200" spc="-5">
                <a:latin typeface="Times New Roman"/>
                <a:cs typeface="Times New Roman"/>
              </a:rPr>
              <a:t>này, che </a:t>
            </a:r>
            <a:r>
              <a:rPr dirty="0" sz="1200">
                <a:latin typeface="Times New Roman"/>
                <a:cs typeface="Times New Roman"/>
              </a:rPr>
              <a:t>bớt các tia  </a:t>
            </a:r>
            <a:r>
              <a:rPr dirty="0" sz="1200" spc="-5">
                <a:latin typeface="Times New Roman"/>
                <a:cs typeface="Times New Roman"/>
              </a:rPr>
              <a:t>sáng </a:t>
            </a:r>
            <a:r>
              <a:rPr dirty="0" sz="1200">
                <a:latin typeface="Times New Roman"/>
                <a:cs typeface="Times New Roman"/>
              </a:rPr>
              <a:t>xiên đi </a:t>
            </a:r>
            <a:r>
              <a:rPr dirty="0" sz="1200" spc="-5">
                <a:latin typeface="Times New Roman"/>
                <a:cs typeface="Times New Roman"/>
              </a:rPr>
              <a:t>vào </a:t>
            </a:r>
            <a:r>
              <a:rPr dirty="0" sz="1200">
                <a:latin typeface="Times New Roman"/>
                <a:cs typeface="Times New Roman"/>
              </a:rPr>
              <a:t>ống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kính.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4400" y="914400"/>
            <a:ext cx="6188709" cy="34747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25753"/>
            <a:ext cx="5962015" cy="8195309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1200" spc="-5" b="1">
                <a:latin typeface="Times New Roman"/>
                <a:cs typeface="Times New Roman"/>
              </a:rPr>
              <a:t>Flash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Đèn</a:t>
            </a:r>
            <a:r>
              <a:rPr dirty="0" sz="1200" b="1">
                <a:latin typeface="Times New Roman"/>
                <a:cs typeface="Times New Roman"/>
              </a:rPr>
              <a:t> flash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200" spc="-10">
                <a:latin typeface="Times New Roman"/>
                <a:cs typeface="Times New Roman"/>
              </a:rPr>
              <a:t>Là </a:t>
            </a:r>
            <a:r>
              <a:rPr dirty="0" sz="1200" spc="-5">
                <a:latin typeface="Times New Roman"/>
                <a:cs typeface="Times New Roman"/>
              </a:rPr>
              <a:t>nguồn </a:t>
            </a:r>
            <a:r>
              <a:rPr dirty="0" sz="1200">
                <a:latin typeface="Times New Roman"/>
                <a:cs typeface="Times New Roman"/>
              </a:rPr>
              <a:t>sáng </a:t>
            </a:r>
            <a:r>
              <a:rPr dirty="0" sz="1200" spc="-5">
                <a:latin typeface="Times New Roman"/>
                <a:cs typeface="Times New Roman"/>
              </a:rPr>
              <a:t>nhân </a:t>
            </a:r>
            <a:r>
              <a:rPr dirty="0" sz="1200">
                <a:latin typeface="Times New Roman"/>
                <a:cs typeface="Times New Roman"/>
              </a:rPr>
              <a:t>tạo để </a:t>
            </a:r>
            <a:r>
              <a:rPr dirty="0" sz="1200" spc="-5">
                <a:latin typeface="Times New Roman"/>
                <a:cs typeface="Times New Roman"/>
              </a:rPr>
              <a:t>có ánh </a:t>
            </a:r>
            <a:r>
              <a:rPr dirty="0" sz="1200">
                <a:latin typeface="Times New Roman"/>
                <a:cs typeface="Times New Roman"/>
              </a:rPr>
              <a:t>sáng </a:t>
            </a:r>
            <a:r>
              <a:rPr dirty="0" sz="1200" spc="-10">
                <a:latin typeface="Times New Roman"/>
                <a:cs typeface="Times New Roman"/>
              </a:rPr>
              <a:t>gần </a:t>
            </a:r>
            <a:r>
              <a:rPr dirty="0" sz="1200">
                <a:latin typeface="Times New Roman"/>
                <a:cs typeface="Times New Roman"/>
              </a:rPr>
              <a:t>như ánh </a:t>
            </a:r>
            <a:r>
              <a:rPr dirty="0" sz="1200" spc="-5">
                <a:latin typeface="Times New Roman"/>
                <a:cs typeface="Times New Roman"/>
              </a:rPr>
              <a:t>sáng </a:t>
            </a:r>
            <a:r>
              <a:rPr dirty="0" sz="1200" spc="5">
                <a:latin typeface="Times New Roman"/>
                <a:cs typeface="Times New Roman"/>
              </a:rPr>
              <a:t>ban </a:t>
            </a:r>
            <a:r>
              <a:rPr dirty="0" sz="1200">
                <a:latin typeface="Times New Roman"/>
                <a:cs typeface="Times New Roman"/>
              </a:rPr>
              <a:t>ngày khi chụp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ảnh.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200" spc="-5" b="1">
                <a:latin typeface="Times New Roman"/>
                <a:cs typeface="Times New Roman"/>
              </a:rPr>
              <a:t>Focal length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Độ dài tiêu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cự</a:t>
            </a:r>
            <a:endParaRPr sz="1200">
              <a:latin typeface="Times New Roman"/>
              <a:cs typeface="Times New Roman"/>
            </a:endParaRPr>
          </a:p>
          <a:p>
            <a:pPr marL="12700" marR="50800">
              <a:lnSpc>
                <a:spcPts val="1380"/>
              </a:lnSpc>
              <a:spcBef>
                <a:spcPts val="780"/>
              </a:spcBef>
            </a:pPr>
            <a:r>
              <a:rPr dirty="0" sz="1200">
                <a:latin typeface="Times New Roman"/>
                <a:cs typeface="Times New Roman"/>
              </a:rPr>
              <a:t>Chỉ </a:t>
            </a:r>
            <a:r>
              <a:rPr dirty="0" sz="1200" spc="-5">
                <a:latin typeface="Times New Roman"/>
                <a:cs typeface="Times New Roman"/>
              </a:rPr>
              <a:t>số chỉ </a:t>
            </a:r>
            <a:r>
              <a:rPr dirty="0" sz="1200">
                <a:latin typeface="Times New Roman"/>
                <a:cs typeface="Times New Roman"/>
              </a:rPr>
              <a:t>độ rộng </a:t>
            </a:r>
            <a:r>
              <a:rPr dirty="0" sz="1200" spc="-5">
                <a:latin typeface="Times New Roman"/>
                <a:cs typeface="Times New Roman"/>
              </a:rPr>
              <a:t>hẹp </a:t>
            </a:r>
            <a:r>
              <a:rPr dirty="0" sz="1200">
                <a:latin typeface="Times New Roman"/>
                <a:cs typeface="Times New Roman"/>
              </a:rPr>
              <a:t>của </a:t>
            </a:r>
            <a:r>
              <a:rPr dirty="0" sz="1200" spc="-5">
                <a:latin typeface="Times New Roman"/>
                <a:cs typeface="Times New Roman"/>
              </a:rPr>
              <a:t>cảnh </a:t>
            </a:r>
            <a:r>
              <a:rPr dirty="0" sz="1200">
                <a:latin typeface="Times New Roman"/>
                <a:cs typeface="Times New Roman"/>
              </a:rPr>
              <a:t>được </a:t>
            </a:r>
            <a:r>
              <a:rPr dirty="0" sz="1200" spc="-5">
                <a:latin typeface="Times New Roman"/>
                <a:cs typeface="Times New Roman"/>
              </a:rPr>
              <a:t>chụp </a:t>
            </a:r>
            <a:r>
              <a:rPr dirty="0" sz="1200">
                <a:latin typeface="Times New Roman"/>
                <a:cs typeface="Times New Roman"/>
              </a:rPr>
              <a:t>tính bằng đơn vị mm </a:t>
            </a:r>
            <a:r>
              <a:rPr dirty="0" sz="1200" spc="-5">
                <a:latin typeface="Times New Roman"/>
                <a:cs typeface="Times New Roman"/>
              </a:rPr>
              <a:t>trên </a:t>
            </a:r>
            <a:r>
              <a:rPr dirty="0" sz="1200">
                <a:latin typeface="Times New Roman"/>
                <a:cs typeface="Times New Roman"/>
              </a:rPr>
              <a:t>ống kính. </a:t>
            </a:r>
            <a:r>
              <a:rPr dirty="0" sz="1200" spc="-5">
                <a:latin typeface="Times New Roman"/>
                <a:cs typeface="Times New Roman"/>
              </a:rPr>
              <a:t>Độ dài </a:t>
            </a:r>
            <a:r>
              <a:rPr dirty="0" sz="1200">
                <a:latin typeface="Times New Roman"/>
                <a:cs typeface="Times New Roman"/>
              </a:rPr>
              <a:t>tiêu </a:t>
            </a:r>
            <a:r>
              <a:rPr dirty="0" sz="1200" spc="-5">
                <a:latin typeface="Times New Roman"/>
                <a:cs typeface="Times New Roman"/>
              </a:rPr>
              <a:t>cự </a:t>
            </a:r>
            <a:r>
              <a:rPr dirty="0" sz="1200">
                <a:latin typeface="Times New Roman"/>
                <a:cs typeface="Times New Roman"/>
              </a:rPr>
              <a:t>là  </a:t>
            </a:r>
            <a:r>
              <a:rPr dirty="0" sz="1200" spc="-5">
                <a:latin typeface="Times New Roman"/>
                <a:cs typeface="Times New Roman"/>
              </a:rPr>
              <a:t>khoảng cách </a:t>
            </a:r>
            <a:r>
              <a:rPr dirty="0" sz="1200">
                <a:latin typeface="Times New Roman"/>
                <a:cs typeface="Times New Roman"/>
              </a:rPr>
              <a:t>từ tâm ống kính đến bề mặt </a:t>
            </a:r>
            <a:r>
              <a:rPr dirty="0" sz="1200" spc="-5">
                <a:latin typeface="Times New Roman"/>
                <a:cs typeface="Times New Roman"/>
              </a:rPr>
              <a:t>cảm </a:t>
            </a:r>
            <a:r>
              <a:rPr dirty="0" sz="1200">
                <a:latin typeface="Times New Roman"/>
                <a:cs typeface="Times New Roman"/>
              </a:rPr>
              <a:t>biến </a:t>
            </a:r>
            <a:r>
              <a:rPr dirty="0" sz="1200" spc="-5">
                <a:latin typeface="Times New Roman"/>
                <a:cs typeface="Times New Roman"/>
              </a:rPr>
              <a:t>ảnh. </a:t>
            </a:r>
            <a:r>
              <a:rPr dirty="0" sz="1200">
                <a:latin typeface="Times New Roman"/>
                <a:cs typeface="Times New Roman"/>
              </a:rPr>
              <a:t>Thông thường người ta </a:t>
            </a:r>
            <a:r>
              <a:rPr dirty="0" sz="1200" spc="-5">
                <a:latin typeface="Times New Roman"/>
                <a:cs typeface="Times New Roman"/>
              </a:rPr>
              <a:t>dựa vào </a:t>
            </a:r>
            <a:r>
              <a:rPr dirty="0" sz="1200">
                <a:latin typeface="Times New Roman"/>
                <a:cs typeface="Times New Roman"/>
              </a:rPr>
              <a:t>độ</a:t>
            </a:r>
            <a:r>
              <a:rPr dirty="0" sz="1200" spc="-5">
                <a:latin typeface="Times New Roman"/>
                <a:cs typeface="Times New Roman"/>
              </a:rPr>
              <a:t> dài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dirty="0" sz="1200" spc="-5">
                <a:latin typeface="Times New Roman"/>
                <a:cs typeface="Times New Roman"/>
              </a:rPr>
              <a:t>tiêu cự </a:t>
            </a:r>
            <a:r>
              <a:rPr dirty="0" sz="1200">
                <a:latin typeface="Times New Roman"/>
                <a:cs typeface="Times New Roman"/>
              </a:rPr>
              <a:t>để </a:t>
            </a:r>
            <a:r>
              <a:rPr dirty="0" sz="1200" spc="-5">
                <a:latin typeface="Times New Roman"/>
                <a:cs typeface="Times New Roman"/>
              </a:rPr>
              <a:t>phân </a:t>
            </a:r>
            <a:r>
              <a:rPr dirty="0" sz="1200">
                <a:latin typeface="Times New Roman"/>
                <a:cs typeface="Times New Roman"/>
              </a:rPr>
              <a:t>biệt ống kính </a:t>
            </a:r>
            <a:r>
              <a:rPr dirty="0" sz="1200" spc="-5">
                <a:latin typeface="Times New Roman"/>
                <a:cs typeface="Times New Roman"/>
              </a:rPr>
              <a:t>góc </a:t>
            </a:r>
            <a:r>
              <a:rPr dirty="0" sz="1200">
                <a:latin typeface="Times New Roman"/>
                <a:cs typeface="Times New Roman"/>
              </a:rPr>
              <a:t>rộng và ống kính </a:t>
            </a:r>
            <a:r>
              <a:rPr dirty="0" sz="1200" spc="-5">
                <a:latin typeface="Times New Roman"/>
                <a:cs typeface="Times New Roman"/>
              </a:rPr>
              <a:t>chụp </a:t>
            </a:r>
            <a:r>
              <a:rPr dirty="0" sz="1200" spc="5">
                <a:latin typeface="Times New Roman"/>
                <a:cs typeface="Times New Roman"/>
              </a:rPr>
              <a:t>xa </a:t>
            </a:r>
            <a:r>
              <a:rPr dirty="0" sz="1200" spc="-5">
                <a:latin typeface="Times New Roman"/>
                <a:cs typeface="Times New Roman"/>
              </a:rPr>
              <a:t>góc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hẹp.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200" spc="-5" b="1">
                <a:latin typeface="Times New Roman"/>
                <a:cs typeface="Times New Roman"/>
              </a:rPr>
              <a:t>Focus </a:t>
            </a:r>
            <a:r>
              <a:rPr dirty="0" sz="1200" b="1">
                <a:latin typeface="Times New Roman"/>
                <a:cs typeface="Times New Roman"/>
              </a:rPr>
              <a:t>- Tiêu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điểm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200" spc="-5">
                <a:latin typeface="Times New Roman"/>
                <a:cs typeface="Times New Roman"/>
              </a:rPr>
              <a:t>Tiêu </a:t>
            </a:r>
            <a:r>
              <a:rPr dirty="0" sz="1200">
                <a:latin typeface="Times New Roman"/>
                <a:cs typeface="Times New Roman"/>
              </a:rPr>
              <a:t>điểm là </a:t>
            </a:r>
            <a:r>
              <a:rPr dirty="0" sz="1200" spc="-5">
                <a:latin typeface="Times New Roman"/>
                <a:cs typeface="Times New Roman"/>
              </a:rPr>
              <a:t>điểm </a:t>
            </a:r>
            <a:r>
              <a:rPr dirty="0" sz="1200">
                <a:latin typeface="Times New Roman"/>
                <a:cs typeface="Times New Roman"/>
              </a:rPr>
              <a:t>rõ </a:t>
            </a:r>
            <a:r>
              <a:rPr dirty="0" sz="1200" spc="-5">
                <a:latin typeface="Times New Roman"/>
                <a:cs typeface="Times New Roman"/>
              </a:rPr>
              <a:t>nét nhất </a:t>
            </a:r>
            <a:r>
              <a:rPr dirty="0" sz="1200">
                <a:latin typeface="Times New Roman"/>
                <a:cs typeface="Times New Roman"/>
              </a:rPr>
              <a:t>khi máy </a:t>
            </a:r>
            <a:r>
              <a:rPr dirty="0" sz="1200" spc="5">
                <a:latin typeface="Times New Roman"/>
                <a:cs typeface="Times New Roman"/>
              </a:rPr>
              <a:t>lấy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nét.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200" spc="-5" b="1">
                <a:latin typeface="Times New Roman"/>
                <a:cs typeface="Times New Roman"/>
              </a:rPr>
              <a:t>Framing </a:t>
            </a:r>
            <a:r>
              <a:rPr dirty="0" sz="1200" b="1">
                <a:latin typeface="Times New Roman"/>
                <a:cs typeface="Times New Roman"/>
              </a:rPr>
              <a:t>- Tạo khung</a:t>
            </a:r>
            <a:r>
              <a:rPr dirty="0" sz="1200" spc="-5" b="1">
                <a:latin typeface="Times New Roman"/>
                <a:cs typeface="Times New Roman"/>
              </a:rPr>
              <a:t> ảnh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  <a:spcBef>
                <a:spcPts val="690"/>
              </a:spcBef>
            </a:pPr>
            <a:r>
              <a:rPr dirty="0" sz="1200" spc="-5">
                <a:latin typeface="Times New Roman"/>
                <a:cs typeface="Times New Roman"/>
              </a:rPr>
              <a:t>Thao </a:t>
            </a:r>
            <a:r>
              <a:rPr dirty="0" sz="1200">
                <a:latin typeface="Times New Roman"/>
                <a:cs typeface="Times New Roman"/>
              </a:rPr>
              <a:t>tác canh khung bố </a:t>
            </a:r>
            <a:r>
              <a:rPr dirty="0" sz="1200" spc="-5">
                <a:latin typeface="Times New Roman"/>
                <a:cs typeface="Times New Roman"/>
              </a:rPr>
              <a:t>cục ảnh </a:t>
            </a:r>
            <a:r>
              <a:rPr dirty="0" sz="1200">
                <a:latin typeface="Times New Roman"/>
                <a:cs typeface="Times New Roman"/>
              </a:rPr>
              <a:t>khi </a:t>
            </a:r>
            <a:r>
              <a:rPr dirty="0" sz="1200" spc="-5">
                <a:latin typeface="Times New Roman"/>
                <a:cs typeface="Times New Roman"/>
              </a:rPr>
              <a:t>ngắm cảnh </a:t>
            </a:r>
            <a:r>
              <a:rPr dirty="0" sz="1200">
                <a:latin typeface="Times New Roman"/>
                <a:cs typeface="Times New Roman"/>
              </a:rPr>
              <a:t>vật qua ống </a:t>
            </a:r>
            <a:r>
              <a:rPr dirty="0" sz="1200" spc="-5">
                <a:latin typeface="Times New Roman"/>
                <a:cs typeface="Times New Roman"/>
              </a:rPr>
              <a:t>ngắm. Việc </a:t>
            </a:r>
            <a:r>
              <a:rPr dirty="0" sz="1200">
                <a:latin typeface="Times New Roman"/>
                <a:cs typeface="Times New Roman"/>
              </a:rPr>
              <a:t>tạo khung </a:t>
            </a:r>
            <a:r>
              <a:rPr dirty="0" sz="1200" spc="-5">
                <a:latin typeface="Times New Roman"/>
                <a:cs typeface="Times New Roman"/>
              </a:rPr>
              <a:t>ảnh chính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là</a:t>
            </a:r>
            <a:endParaRPr sz="1200">
              <a:latin typeface="Times New Roman"/>
              <a:cs typeface="Times New Roman"/>
            </a:endParaRPr>
          </a:p>
          <a:p>
            <a:pPr marL="12700" marR="36195">
              <a:lnSpc>
                <a:spcPts val="1380"/>
              </a:lnSpc>
              <a:spcBef>
                <a:spcPts val="65"/>
              </a:spcBef>
            </a:pPr>
            <a:r>
              <a:rPr dirty="0" sz="1200">
                <a:latin typeface="Times New Roman"/>
                <a:cs typeface="Times New Roman"/>
              </a:rPr>
              <a:t>tạo </a:t>
            </a:r>
            <a:r>
              <a:rPr dirty="0" sz="1200" spc="-5">
                <a:latin typeface="Times New Roman"/>
                <a:cs typeface="Times New Roman"/>
              </a:rPr>
              <a:t>ra kết </a:t>
            </a:r>
            <a:r>
              <a:rPr dirty="0" sz="1200">
                <a:latin typeface="Times New Roman"/>
                <a:cs typeface="Times New Roman"/>
              </a:rPr>
              <a:t>cấu các thành phần </a:t>
            </a:r>
            <a:r>
              <a:rPr dirty="0" sz="1200" spc="-5">
                <a:latin typeface="Times New Roman"/>
                <a:cs typeface="Times New Roman"/>
              </a:rPr>
              <a:t>chính/ </a:t>
            </a:r>
            <a:r>
              <a:rPr dirty="0" sz="1200">
                <a:latin typeface="Times New Roman"/>
                <a:cs typeface="Times New Roman"/>
              </a:rPr>
              <a:t>phụ trong bức </a:t>
            </a:r>
            <a:r>
              <a:rPr dirty="0" sz="1200" spc="-5">
                <a:latin typeface="Times New Roman"/>
                <a:cs typeface="Times New Roman"/>
              </a:rPr>
              <a:t>ảnh, có </a:t>
            </a:r>
            <a:r>
              <a:rPr dirty="0" sz="1200">
                <a:latin typeface="Times New Roman"/>
                <a:cs typeface="Times New Roman"/>
              </a:rPr>
              <a:t>bố cục phù hợp, nổi bật đối tượng </a:t>
            </a:r>
            <a:r>
              <a:rPr dirty="0" sz="1200" spc="-5">
                <a:latin typeface="Times New Roman"/>
                <a:cs typeface="Times New Roman"/>
              </a:rPr>
              <a:t>cần  chụp. Học </a:t>
            </a:r>
            <a:r>
              <a:rPr dirty="0" sz="1200">
                <a:latin typeface="Times New Roman"/>
                <a:cs typeface="Times New Roman"/>
              </a:rPr>
              <a:t>bố cục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là học </a:t>
            </a:r>
            <a:r>
              <a:rPr dirty="0" sz="1200" spc="-5">
                <a:latin typeface="Times New Roman"/>
                <a:cs typeface="Times New Roman"/>
              </a:rPr>
              <a:t>cách </a:t>
            </a:r>
            <a:r>
              <a:rPr dirty="0" sz="1200">
                <a:latin typeface="Times New Roman"/>
                <a:cs typeface="Times New Roman"/>
              </a:rPr>
              <a:t>tạo khung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ảnh.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Front </a:t>
            </a:r>
            <a:r>
              <a:rPr dirty="0" sz="1200" b="1">
                <a:latin typeface="Times New Roman"/>
                <a:cs typeface="Times New Roman"/>
              </a:rPr>
              <a:t>light - </a:t>
            </a:r>
            <a:r>
              <a:rPr dirty="0" sz="1200" spc="-5" b="1">
                <a:latin typeface="Times New Roman"/>
                <a:cs typeface="Times New Roman"/>
              </a:rPr>
              <a:t>Ánh sáng trực</a:t>
            </a:r>
            <a:r>
              <a:rPr dirty="0" sz="1200" b="1">
                <a:latin typeface="Times New Roman"/>
                <a:cs typeface="Times New Roman"/>
              </a:rPr>
              <a:t> diện</a:t>
            </a:r>
            <a:endParaRPr sz="1200">
              <a:latin typeface="Times New Roman"/>
              <a:cs typeface="Times New Roman"/>
            </a:endParaRPr>
          </a:p>
          <a:p>
            <a:pPr marL="12700" marR="200660">
              <a:lnSpc>
                <a:spcPts val="1380"/>
              </a:lnSpc>
              <a:spcBef>
                <a:spcPts val="780"/>
              </a:spcBef>
            </a:pPr>
            <a:r>
              <a:rPr dirty="0" sz="1200" spc="-5">
                <a:latin typeface="Times New Roman"/>
                <a:cs typeface="Times New Roman"/>
              </a:rPr>
              <a:t>Nguồn </a:t>
            </a:r>
            <a:r>
              <a:rPr dirty="0" sz="1200">
                <a:latin typeface="Times New Roman"/>
                <a:cs typeface="Times New Roman"/>
              </a:rPr>
              <a:t>sáng </a:t>
            </a:r>
            <a:r>
              <a:rPr dirty="0" sz="1200" spc="-5">
                <a:latin typeface="Times New Roman"/>
                <a:cs typeface="Times New Roman"/>
              </a:rPr>
              <a:t>nằm </a:t>
            </a:r>
            <a:r>
              <a:rPr dirty="0" sz="1200">
                <a:latin typeface="Times New Roman"/>
                <a:cs typeface="Times New Roman"/>
              </a:rPr>
              <a:t>phía trước đối tượng được </a:t>
            </a:r>
            <a:r>
              <a:rPr dirty="0" sz="1200" spc="-5">
                <a:latin typeface="Times New Roman"/>
                <a:cs typeface="Times New Roman"/>
              </a:rPr>
              <a:t>chụp, </a:t>
            </a:r>
            <a:r>
              <a:rPr dirty="0" sz="1200">
                <a:latin typeface="Times New Roman"/>
                <a:cs typeface="Times New Roman"/>
              </a:rPr>
              <a:t>tức </a:t>
            </a:r>
            <a:r>
              <a:rPr dirty="0" sz="1200" spc="-5">
                <a:latin typeface="Times New Roman"/>
                <a:cs typeface="Times New Roman"/>
              </a:rPr>
              <a:t>nằm sau </a:t>
            </a:r>
            <a:r>
              <a:rPr dirty="0" sz="1200">
                <a:latin typeface="Times New Roman"/>
                <a:cs typeface="Times New Roman"/>
              </a:rPr>
              <a:t>lưng </a:t>
            </a:r>
            <a:r>
              <a:rPr dirty="0" sz="1200" spc="-5">
                <a:latin typeface="Times New Roman"/>
                <a:cs typeface="Times New Roman"/>
              </a:rPr>
              <a:t>người </a:t>
            </a:r>
            <a:r>
              <a:rPr dirty="0" sz="1200">
                <a:latin typeface="Times New Roman"/>
                <a:cs typeface="Times New Roman"/>
              </a:rPr>
              <a:t>cầm máy </a:t>
            </a:r>
            <a:r>
              <a:rPr dirty="0" sz="1200" spc="-5">
                <a:latin typeface="Times New Roman"/>
                <a:cs typeface="Times New Roman"/>
              </a:rPr>
              <a:t>chiếu vào  </a:t>
            </a:r>
            <a:r>
              <a:rPr dirty="0" sz="1200">
                <a:latin typeface="Times New Roman"/>
                <a:cs typeface="Times New Roman"/>
              </a:rPr>
              <a:t>đối tượng </a:t>
            </a:r>
            <a:r>
              <a:rPr dirty="0" sz="1200" spc="-5">
                <a:latin typeface="Times New Roman"/>
                <a:cs typeface="Times New Roman"/>
              </a:rPr>
              <a:t>chụp. </a:t>
            </a:r>
            <a:r>
              <a:rPr dirty="0" sz="1200">
                <a:latin typeface="Times New Roman"/>
                <a:cs typeface="Times New Roman"/>
              </a:rPr>
              <a:t>Thường được </a:t>
            </a:r>
            <a:r>
              <a:rPr dirty="0" sz="1200" spc="-5">
                <a:latin typeface="Times New Roman"/>
                <a:cs typeface="Times New Roman"/>
              </a:rPr>
              <a:t>gọi </a:t>
            </a:r>
            <a:r>
              <a:rPr dirty="0" sz="1200">
                <a:latin typeface="Times New Roman"/>
                <a:cs typeface="Times New Roman"/>
              </a:rPr>
              <a:t>là </a:t>
            </a:r>
            <a:r>
              <a:rPr dirty="0" sz="1200" spc="-5">
                <a:latin typeface="Times New Roman"/>
                <a:cs typeface="Times New Roman"/>
              </a:rPr>
              <a:t>chụp </a:t>
            </a:r>
            <a:r>
              <a:rPr dirty="0" sz="1200">
                <a:latin typeface="Times New Roman"/>
                <a:cs typeface="Times New Roman"/>
              </a:rPr>
              <a:t>thuận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sáng.</a:t>
            </a:r>
            <a:endParaRPr sz="1200">
              <a:latin typeface="Times New Roman"/>
              <a:cs typeface="Times New Roman"/>
            </a:endParaRPr>
          </a:p>
          <a:p>
            <a:pPr marL="241935" indent="-229235">
              <a:lnSpc>
                <a:spcPct val="100000"/>
              </a:lnSpc>
              <a:spcBef>
                <a:spcPts val="1105"/>
              </a:spcBef>
              <a:buAutoNum type="arabicPeriod" startAt="7"/>
              <a:tabLst>
                <a:tab pos="242570" algn="l"/>
              </a:tabLst>
            </a:pPr>
            <a:r>
              <a:rPr dirty="0" sz="1800" b="1">
                <a:latin typeface="Times New Roman"/>
                <a:cs typeface="Times New Roman"/>
              </a:rPr>
              <a:t>G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200" spc="-5" b="1">
                <a:latin typeface="Times New Roman"/>
                <a:cs typeface="Times New Roman"/>
              </a:rPr>
              <a:t>Ghosting </a:t>
            </a:r>
            <a:r>
              <a:rPr dirty="0" sz="1200" b="1">
                <a:latin typeface="Times New Roman"/>
                <a:cs typeface="Times New Roman"/>
              </a:rPr>
              <a:t>- Bóng</a:t>
            </a:r>
            <a:r>
              <a:rPr dirty="0" sz="1200" spc="-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ma</a:t>
            </a:r>
            <a:endParaRPr sz="1200">
              <a:latin typeface="Times New Roman"/>
              <a:cs typeface="Times New Roman"/>
            </a:endParaRPr>
          </a:p>
          <a:p>
            <a:pPr marL="12700" marR="19685">
              <a:lnSpc>
                <a:spcPts val="1380"/>
              </a:lnSpc>
              <a:spcBef>
                <a:spcPts val="780"/>
              </a:spcBef>
            </a:pPr>
            <a:r>
              <a:rPr dirty="0" sz="1200" spc="-5">
                <a:latin typeface="Times New Roman"/>
                <a:cs typeface="Times New Roman"/>
              </a:rPr>
              <a:t>Hiện </a:t>
            </a:r>
            <a:r>
              <a:rPr dirty="0" sz="1200">
                <a:latin typeface="Times New Roman"/>
                <a:cs typeface="Times New Roman"/>
              </a:rPr>
              <a:t>tượng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đốm trắng xuất </a:t>
            </a:r>
            <a:r>
              <a:rPr dirty="0" sz="1200" spc="-5">
                <a:latin typeface="Times New Roman"/>
                <a:cs typeface="Times New Roman"/>
              </a:rPr>
              <a:t>hiện </a:t>
            </a:r>
            <a:r>
              <a:rPr dirty="0" sz="1200">
                <a:latin typeface="Times New Roman"/>
                <a:cs typeface="Times New Roman"/>
              </a:rPr>
              <a:t>trong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nguồn </a:t>
            </a:r>
            <a:r>
              <a:rPr dirty="0" sz="1200">
                <a:latin typeface="Times New Roman"/>
                <a:cs typeface="Times New Roman"/>
              </a:rPr>
              <a:t>sáng </a:t>
            </a:r>
            <a:r>
              <a:rPr dirty="0" sz="1200" spc="-5">
                <a:latin typeface="Times New Roman"/>
                <a:cs typeface="Times New Roman"/>
              </a:rPr>
              <a:t>chiếu </a:t>
            </a:r>
            <a:r>
              <a:rPr dirty="0" sz="1200">
                <a:latin typeface="Times New Roman"/>
                <a:cs typeface="Times New Roman"/>
              </a:rPr>
              <a:t>thẳng vào ống kính gây tán xạ  </a:t>
            </a:r>
            <a:r>
              <a:rPr dirty="0" sz="1200" spc="-5">
                <a:latin typeface="Times New Roman"/>
                <a:cs typeface="Times New Roman"/>
              </a:rPr>
              <a:t>bên </a:t>
            </a:r>
            <a:r>
              <a:rPr dirty="0" sz="1200">
                <a:latin typeface="Times New Roman"/>
                <a:cs typeface="Times New Roman"/>
              </a:rPr>
              <a:t>trong ống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kính.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Guide number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Cường </a:t>
            </a:r>
            <a:r>
              <a:rPr dirty="0" sz="1200" b="1">
                <a:latin typeface="Times New Roman"/>
                <a:cs typeface="Times New Roman"/>
              </a:rPr>
              <a:t>độ </a:t>
            </a:r>
            <a:r>
              <a:rPr dirty="0" sz="1200" spc="-5" b="1">
                <a:latin typeface="Times New Roman"/>
                <a:cs typeface="Times New Roman"/>
              </a:rPr>
              <a:t>đèn</a:t>
            </a:r>
            <a:r>
              <a:rPr dirty="0" sz="1200" spc="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flash</a:t>
            </a:r>
            <a:endParaRPr sz="1200">
              <a:latin typeface="Times New Roman"/>
              <a:cs typeface="Times New Roman"/>
            </a:endParaRPr>
          </a:p>
          <a:p>
            <a:pPr marL="12700" marR="73660">
              <a:lnSpc>
                <a:spcPts val="1380"/>
              </a:lnSpc>
              <a:spcBef>
                <a:spcPts val="780"/>
              </a:spcBef>
            </a:pPr>
            <a:r>
              <a:rPr dirty="0" sz="1200" spc="-5">
                <a:latin typeface="Times New Roman"/>
                <a:cs typeface="Times New Roman"/>
              </a:rPr>
              <a:t>Mức </a:t>
            </a:r>
            <a:r>
              <a:rPr dirty="0" sz="1200">
                <a:latin typeface="Times New Roman"/>
                <a:cs typeface="Times New Roman"/>
              </a:rPr>
              <a:t>độ </a:t>
            </a:r>
            <a:r>
              <a:rPr dirty="0" sz="1200" spc="-5">
                <a:latin typeface="Times New Roman"/>
                <a:cs typeface="Times New Roman"/>
              </a:rPr>
              <a:t>của </a:t>
            </a:r>
            <a:r>
              <a:rPr dirty="0" sz="1200">
                <a:latin typeface="Times New Roman"/>
                <a:cs typeface="Times New Roman"/>
              </a:rPr>
              <a:t>đèn </a:t>
            </a:r>
            <a:r>
              <a:rPr dirty="0" sz="1200" spc="-5">
                <a:latin typeface="Times New Roman"/>
                <a:cs typeface="Times New Roman"/>
              </a:rPr>
              <a:t>flash, </a:t>
            </a:r>
            <a:r>
              <a:rPr dirty="0" sz="1200">
                <a:latin typeface="Times New Roman"/>
                <a:cs typeface="Times New Roman"/>
              </a:rPr>
              <a:t>thường được viết tắt là </a:t>
            </a:r>
            <a:r>
              <a:rPr dirty="0" sz="1200" spc="-5">
                <a:latin typeface="Times New Roman"/>
                <a:cs typeface="Times New Roman"/>
              </a:rPr>
              <a:t>chỉ số GN, cho </a:t>
            </a:r>
            <a:r>
              <a:rPr dirty="0" sz="1200">
                <a:latin typeface="Times New Roman"/>
                <a:cs typeface="Times New Roman"/>
              </a:rPr>
              <a:t>biết khả năng tối đa mà </a:t>
            </a:r>
            <a:r>
              <a:rPr dirty="0" sz="1200" spc="-5">
                <a:latin typeface="Times New Roman"/>
                <a:cs typeface="Times New Roman"/>
              </a:rPr>
              <a:t>đèn flash  có </a:t>
            </a:r>
            <a:r>
              <a:rPr dirty="0" sz="1200">
                <a:latin typeface="Times New Roman"/>
                <a:cs typeface="Times New Roman"/>
              </a:rPr>
              <a:t>thể </a:t>
            </a:r>
            <a:r>
              <a:rPr dirty="0" sz="1200" spc="-5">
                <a:latin typeface="Times New Roman"/>
                <a:cs typeface="Times New Roman"/>
              </a:rPr>
              <a:t>chiếu sáng </a:t>
            </a:r>
            <a:r>
              <a:rPr dirty="0" sz="1200">
                <a:latin typeface="Times New Roman"/>
                <a:cs typeface="Times New Roman"/>
              </a:rPr>
              <a:t>đối tượng trong khoảng </a:t>
            </a:r>
            <a:r>
              <a:rPr dirty="0" sz="1200" spc="-5">
                <a:latin typeface="Times New Roman"/>
                <a:cs typeface="Times New Roman"/>
              </a:rPr>
              <a:t>cách cụ </a:t>
            </a:r>
            <a:r>
              <a:rPr dirty="0" sz="1200">
                <a:latin typeface="Times New Roman"/>
                <a:cs typeface="Times New Roman"/>
              </a:rPr>
              <a:t>thể </a:t>
            </a:r>
            <a:r>
              <a:rPr dirty="0" sz="1200" spc="-5">
                <a:latin typeface="Times New Roman"/>
                <a:cs typeface="Times New Roman"/>
              </a:rPr>
              <a:t>nào </a:t>
            </a:r>
            <a:r>
              <a:rPr dirty="0" sz="1200">
                <a:latin typeface="Times New Roman"/>
                <a:cs typeface="Times New Roman"/>
              </a:rPr>
              <a:t>đó. Cường độ </a:t>
            </a:r>
            <a:r>
              <a:rPr dirty="0" sz="1200" spc="5">
                <a:latin typeface="Times New Roman"/>
                <a:cs typeface="Times New Roman"/>
              </a:rPr>
              <a:t>đèn </a:t>
            </a:r>
            <a:r>
              <a:rPr dirty="0" sz="1200" spc="-5">
                <a:latin typeface="Times New Roman"/>
                <a:cs typeface="Times New Roman"/>
              </a:rPr>
              <a:t>flash cao </a:t>
            </a:r>
            <a:r>
              <a:rPr dirty="0" sz="1200">
                <a:latin typeface="Times New Roman"/>
                <a:cs typeface="Times New Roman"/>
              </a:rPr>
              <a:t>thì </a:t>
            </a:r>
            <a:r>
              <a:rPr dirty="0" sz="1200" spc="-5">
                <a:latin typeface="Times New Roman"/>
                <a:cs typeface="Times New Roman"/>
              </a:rPr>
              <a:t>cự </a:t>
            </a:r>
            <a:r>
              <a:rPr dirty="0" sz="1200" spc="10">
                <a:latin typeface="Times New Roman"/>
                <a:cs typeface="Times New Roman"/>
              </a:rPr>
              <a:t>ly  </a:t>
            </a:r>
            <a:r>
              <a:rPr dirty="0" sz="1200">
                <a:latin typeface="Times New Roman"/>
                <a:cs typeface="Times New Roman"/>
              </a:rPr>
              <a:t>phủ </a:t>
            </a:r>
            <a:r>
              <a:rPr dirty="0" sz="1200" spc="-5">
                <a:latin typeface="Times New Roman"/>
                <a:cs typeface="Times New Roman"/>
              </a:rPr>
              <a:t>sáng </a:t>
            </a:r>
            <a:r>
              <a:rPr dirty="0" sz="1200">
                <a:latin typeface="Times New Roman"/>
                <a:cs typeface="Times New Roman"/>
              </a:rPr>
              <a:t>càng </a:t>
            </a:r>
            <a:r>
              <a:rPr dirty="0" sz="1200" spc="-5">
                <a:latin typeface="Times New Roman"/>
                <a:cs typeface="Times New Roman"/>
              </a:rPr>
              <a:t>cao. </a:t>
            </a:r>
            <a:r>
              <a:rPr dirty="0" sz="1200">
                <a:latin typeface="Times New Roman"/>
                <a:cs typeface="Times New Roman"/>
              </a:rPr>
              <a:t>Khoảng </a:t>
            </a:r>
            <a:r>
              <a:rPr dirty="0" sz="1200" spc="-5">
                <a:latin typeface="Times New Roman"/>
                <a:cs typeface="Times New Roman"/>
              </a:rPr>
              <a:t>cách </a:t>
            </a:r>
            <a:r>
              <a:rPr dirty="0" sz="1200">
                <a:latin typeface="Times New Roman"/>
                <a:cs typeface="Times New Roman"/>
              </a:rPr>
              <a:t>phủ sáng </a:t>
            </a:r>
            <a:r>
              <a:rPr dirty="0" sz="1200" spc="-5">
                <a:latin typeface="Times New Roman"/>
                <a:cs typeface="Times New Roman"/>
              </a:rPr>
              <a:t>của </a:t>
            </a:r>
            <a:r>
              <a:rPr dirty="0" sz="1200" spc="5">
                <a:latin typeface="Times New Roman"/>
                <a:cs typeface="Times New Roman"/>
              </a:rPr>
              <a:t>đèn </a:t>
            </a:r>
            <a:r>
              <a:rPr dirty="0" sz="1200" spc="-5">
                <a:latin typeface="Times New Roman"/>
                <a:cs typeface="Times New Roman"/>
              </a:rPr>
              <a:t>đến </a:t>
            </a:r>
            <a:r>
              <a:rPr dirty="0" sz="1200">
                <a:latin typeface="Times New Roman"/>
                <a:cs typeface="Times New Roman"/>
              </a:rPr>
              <a:t>đối tượng được tính </a:t>
            </a:r>
            <a:r>
              <a:rPr dirty="0" sz="1200" spc="-5">
                <a:latin typeface="Times New Roman"/>
                <a:cs typeface="Times New Roman"/>
              </a:rPr>
              <a:t>bằng cách </a:t>
            </a:r>
            <a:r>
              <a:rPr dirty="0" sz="1200" spc="5">
                <a:latin typeface="Times New Roman"/>
                <a:cs typeface="Times New Roman"/>
              </a:rPr>
              <a:t>lấy </a:t>
            </a:r>
            <a:r>
              <a:rPr dirty="0" sz="1200" spc="-5">
                <a:latin typeface="Times New Roman"/>
                <a:cs typeface="Times New Roman"/>
              </a:rPr>
              <a:t>chỉ số  cường </a:t>
            </a:r>
            <a:r>
              <a:rPr dirty="0" sz="1200">
                <a:latin typeface="Times New Roman"/>
                <a:cs typeface="Times New Roman"/>
              </a:rPr>
              <a:t>độ </a:t>
            </a:r>
            <a:r>
              <a:rPr dirty="0" sz="1200" spc="-5">
                <a:latin typeface="Times New Roman"/>
                <a:cs typeface="Times New Roman"/>
              </a:rPr>
              <a:t>của </a:t>
            </a:r>
            <a:r>
              <a:rPr dirty="0" sz="1200">
                <a:latin typeface="Times New Roman"/>
                <a:cs typeface="Times New Roman"/>
              </a:rPr>
              <a:t>đèn chia cho </a:t>
            </a:r>
            <a:r>
              <a:rPr dirty="0" sz="1200" spc="-5">
                <a:latin typeface="Times New Roman"/>
                <a:cs typeface="Times New Roman"/>
              </a:rPr>
              <a:t>chỉ số khẩu </a:t>
            </a:r>
            <a:r>
              <a:rPr dirty="0" sz="1200">
                <a:latin typeface="Times New Roman"/>
                <a:cs typeface="Times New Roman"/>
              </a:rPr>
              <a:t>độ </a:t>
            </a:r>
            <a:r>
              <a:rPr dirty="0" sz="1200" spc="-5">
                <a:latin typeface="Times New Roman"/>
                <a:cs typeface="Times New Roman"/>
              </a:rPr>
              <a:t>f. Ví </a:t>
            </a:r>
            <a:r>
              <a:rPr dirty="0" sz="1200">
                <a:latin typeface="Times New Roman"/>
                <a:cs typeface="Times New Roman"/>
              </a:rPr>
              <a:t>dụ </a:t>
            </a:r>
            <a:r>
              <a:rPr dirty="0" sz="1200" spc="-5">
                <a:latin typeface="Times New Roman"/>
                <a:cs typeface="Times New Roman"/>
              </a:rPr>
              <a:t>cường </a:t>
            </a:r>
            <a:r>
              <a:rPr dirty="0" sz="1200">
                <a:latin typeface="Times New Roman"/>
                <a:cs typeface="Times New Roman"/>
              </a:rPr>
              <a:t>độ </a:t>
            </a:r>
            <a:r>
              <a:rPr dirty="0" sz="1200" spc="-5">
                <a:latin typeface="Times New Roman"/>
                <a:cs typeface="Times New Roman"/>
              </a:rPr>
              <a:t>đèn </a:t>
            </a:r>
            <a:r>
              <a:rPr dirty="0" sz="1200">
                <a:latin typeface="Times New Roman"/>
                <a:cs typeface="Times New Roman"/>
              </a:rPr>
              <a:t>là 10 chia </a:t>
            </a:r>
            <a:r>
              <a:rPr dirty="0" sz="1200" spc="-5">
                <a:latin typeface="Times New Roman"/>
                <a:cs typeface="Times New Roman"/>
              </a:rPr>
              <a:t>cho </a:t>
            </a:r>
            <a:r>
              <a:rPr dirty="0" sz="1200">
                <a:latin typeface="Times New Roman"/>
                <a:cs typeface="Times New Roman"/>
              </a:rPr>
              <a:t>f/2 thì </a:t>
            </a:r>
            <a:r>
              <a:rPr dirty="0" sz="1200" spc="-5">
                <a:latin typeface="Times New Roman"/>
                <a:cs typeface="Times New Roman"/>
              </a:rPr>
              <a:t>cự </a:t>
            </a:r>
            <a:r>
              <a:rPr dirty="0" sz="1200" spc="5">
                <a:latin typeface="Times New Roman"/>
                <a:cs typeface="Times New Roman"/>
              </a:rPr>
              <a:t>ly </a:t>
            </a:r>
            <a:r>
              <a:rPr dirty="0" sz="1200">
                <a:latin typeface="Times New Roman"/>
                <a:cs typeface="Times New Roman"/>
              </a:rPr>
              <a:t>phủ  </a:t>
            </a:r>
            <a:r>
              <a:rPr dirty="0" sz="1200" spc="-5">
                <a:latin typeface="Times New Roman"/>
                <a:cs typeface="Times New Roman"/>
              </a:rPr>
              <a:t>sáng </a:t>
            </a:r>
            <a:r>
              <a:rPr dirty="0" sz="1200">
                <a:latin typeface="Times New Roman"/>
                <a:cs typeface="Times New Roman"/>
              </a:rPr>
              <a:t>hiệu quả là 5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mét.</a:t>
            </a:r>
            <a:endParaRPr sz="1200">
              <a:latin typeface="Times New Roman"/>
              <a:cs typeface="Times New Roman"/>
            </a:endParaRPr>
          </a:p>
          <a:p>
            <a:pPr marL="241935" indent="-229235">
              <a:lnSpc>
                <a:spcPct val="100000"/>
              </a:lnSpc>
              <a:spcBef>
                <a:spcPts val="1105"/>
              </a:spcBef>
              <a:buAutoNum type="arabicPeriod" startAt="8"/>
              <a:tabLst>
                <a:tab pos="242570" algn="l"/>
              </a:tabLst>
            </a:pPr>
            <a:r>
              <a:rPr dirty="0" sz="1800" b="1">
                <a:latin typeface="Times New Roman"/>
                <a:cs typeface="Times New Roman"/>
              </a:rPr>
              <a:t>H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200" spc="-5" b="1">
                <a:latin typeface="Times New Roman"/>
                <a:cs typeface="Times New Roman"/>
              </a:rPr>
              <a:t>HD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Độ nét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cao</a:t>
            </a:r>
            <a:endParaRPr sz="1200">
              <a:latin typeface="Times New Roman"/>
              <a:cs typeface="Times New Roman"/>
            </a:endParaRPr>
          </a:p>
          <a:p>
            <a:pPr marL="12700" marR="372110">
              <a:lnSpc>
                <a:spcPts val="1380"/>
              </a:lnSpc>
              <a:spcBef>
                <a:spcPts val="780"/>
              </a:spcBef>
            </a:pPr>
            <a:r>
              <a:rPr dirty="0" sz="1200" spc="-5">
                <a:latin typeface="Times New Roman"/>
                <a:cs typeface="Times New Roman"/>
              </a:rPr>
              <a:t>Viết tắt </a:t>
            </a:r>
            <a:r>
              <a:rPr dirty="0" sz="1200">
                <a:latin typeface="Times New Roman"/>
                <a:cs typeface="Times New Roman"/>
              </a:rPr>
              <a:t>từ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Definition. </a:t>
            </a:r>
            <a:r>
              <a:rPr dirty="0" sz="1200" spc="-5">
                <a:latin typeface="Times New Roman"/>
                <a:cs typeface="Times New Roman"/>
              </a:rPr>
              <a:t>Các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 spc="-5">
                <a:latin typeface="Times New Roman"/>
                <a:cs typeface="Times New Roman"/>
              </a:rPr>
              <a:t>ảnh có chức năng </a:t>
            </a:r>
            <a:r>
              <a:rPr dirty="0" sz="1200" spc="5">
                <a:latin typeface="Times New Roman"/>
                <a:cs typeface="Times New Roman"/>
              </a:rPr>
              <a:t>quay </a:t>
            </a:r>
            <a:r>
              <a:rPr dirty="0" sz="1200">
                <a:latin typeface="Times New Roman"/>
                <a:cs typeface="Times New Roman"/>
              </a:rPr>
              <a:t>video độ </a:t>
            </a:r>
            <a:r>
              <a:rPr dirty="0" sz="1200" spc="-5">
                <a:latin typeface="Times New Roman"/>
                <a:cs typeface="Times New Roman"/>
              </a:rPr>
              <a:t>nét </a:t>
            </a:r>
            <a:r>
              <a:rPr dirty="0" sz="1200">
                <a:latin typeface="Times New Roman"/>
                <a:cs typeface="Times New Roman"/>
              </a:rPr>
              <a:t>cao, như </a:t>
            </a:r>
            <a:r>
              <a:rPr dirty="0" sz="1200" spc="-5">
                <a:latin typeface="Times New Roman"/>
                <a:cs typeface="Times New Roman"/>
              </a:rPr>
              <a:t>Full HD  </a:t>
            </a:r>
            <a:r>
              <a:rPr dirty="0" sz="1200">
                <a:latin typeface="Times New Roman"/>
                <a:cs typeface="Times New Roman"/>
              </a:rPr>
              <a:t>(1920 x </a:t>
            </a:r>
            <a:r>
              <a:rPr dirty="0" sz="1200" spc="-5">
                <a:latin typeface="Times New Roman"/>
                <a:cs typeface="Times New Roman"/>
              </a:rPr>
              <a:t>1080), HD có </a:t>
            </a:r>
            <a:r>
              <a:rPr dirty="0" sz="1200">
                <a:latin typeface="Times New Roman"/>
                <a:cs typeface="Times New Roman"/>
              </a:rPr>
              <a:t>độ </a:t>
            </a:r>
            <a:r>
              <a:rPr dirty="0" sz="1200" spc="-5">
                <a:latin typeface="Times New Roman"/>
                <a:cs typeface="Times New Roman"/>
              </a:rPr>
              <a:t>nét </a:t>
            </a:r>
            <a:r>
              <a:rPr dirty="0" sz="1200">
                <a:latin typeface="Times New Roman"/>
                <a:cs typeface="Times New Roman"/>
              </a:rPr>
              <a:t>(1280 x </a:t>
            </a:r>
            <a:r>
              <a:rPr dirty="0" sz="1200" spc="-5">
                <a:latin typeface="Times New Roman"/>
                <a:cs typeface="Times New Roman"/>
              </a:rPr>
              <a:t>720), </a:t>
            </a:r>
            <a:r>
              <a:rPr dirty="0" sz="1200">
                <a:latin typeface="Times New Roman"/>
                <a:cs typeface="Times New Roman"/>
              </a:rPr>
              <a:t>SD (640 x 480)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...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HDMI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Giao </a:t>
            </a:r>
            <a:r>
              <a:rPr dirty="0" sz="1200" b="1">
                <a:latin typeface="Times New Roman"/>
                <a:cs typeface="Times New Roman"/>
              </a:rPr>
              <a:t>diện đa </a:t>
            </a:r>
            <a:r>
              <a:rPr dirty="0" sz="1200" spc="-5" b="1">
                <a:latin typeface="Times New Roman"/>
                <a:cs typeface="Times New Roman"/>
              </a:rPr>
              <a:t>phương tiện </a:t>
            </a:r>
            <a:r>
              <a:rPr dirty="0" sz="1200" b="1">
                <a:latin typeface="Times New Roman"/>
                <a:cs typeface="Times New Roman"/>
              </a:rPr>
              <a:t>độ </a:t>
            </a:r>
            <a:r>
              <a:rPr dirty="0" sz="1200" spc="-5" b="1">
                <a:latin typeface="Times New Roman"/>
                <a:cs typeface="Times New Roman"/>
              </a:rPr>
              <a:t>nét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cao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780"/>
              </a:spcBef>
            </a:pPr>
            <a:r>
              <a:rPr dirty="0" sz="1200" spc="-5">
                <a:latin typeface="Times New Roman"/>
                <a:cs typeface="Times New Roman"/>
              </a:rPr>
              <a:t>Viết tắt </a:t>
            </a:r>
            <a:r>
              <a:rPr dirty="0" sz="1200">
                <a:latin typeface="Times New Roman"/>
                <a:cs typeface="Times New Roman"/>
              </a:rPr>
              <a:t>từ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Definition </a:t>
            </a:r>
            <a:r>
              <a:rPr dirty="0" sz="1200" spc="-5">
                <a:latin typeface="Times New Roman"/>
                <a:cs typeface="Times New Roman"/>
              </a:rPr>
              <a:t>Multimedia Interface. </a:t>
            </a:r>
            <a:r>
              <a:rPr dirty="0" sz="1200">
                <a:latin typeface="Times New Roman"/>
                <a:cs typeface="Times New Roman"/>
              </a:rPr>
              <a:t>Chỉ </a:t>
            </a:r>
            <a:r>
              <a:rPr dirty="0" sz="1200" spc="-5">
                <a:latin typeface="Times New Roman"/>
                <a:cs typeface="Times New Roman"/>
              </a:rPr>
              <a:t>giao diện kết </a:t>
            </a:r>
            <a:r>
              <a:rPr dirty="0" sz="1200">
                <a:latin typeface="Times New Roman"/>
                <a:cs typeface="Times New Roman"/>
              </a:rPr>
              <a:t>nối chuẩn </a:t>
            </a:r>
            <a:r>
              <a:rPr dirty="0" sz="1200" spc="-5">
                <a:latin typeface="Times New Roman"/>
                <a:cs typeface="Times New Roman"/>
              </a:rPr>
              <a:t>cần thiết </a:t>
            </a:r>
            <a:r>
              <a:rPr dirty="0" sz="1200">
                <a:latin typeface="Times New Roman"/>
                <a:cs typeface="Times New Roman"/>
              </a:rPr>
              <a:t>để phát </a:t>
            </a:r>
            <a:r>
              <a:rPr dirty="0" sz="1200" spc="-5">
                <a:latin typeface="Times New Roman"/>
                <a:cs typeface="Times New Roman"/>
              </a:rPr>
              <a:t>lại  </a:t>
            </a:r>
            <a:r>
              <a:rPr dirty="0" sz="1200">
                <a:latin typeface="Times New Roman"/>
                <a:cs typeface="Times New Roman"/>
              </a:rPr>
              <a:t>một </a:t>
            </a:r>
            <a:r>
              <a:rPr dirty="0" sz="1200" spc="-5">
                <a:latin typeface="Times New Roman"/>
                <a:cs typeface="Times New Roman"/>
              </a:rPr>
              <a:t>đoạn </a:t>
            </a:r>
            <a:r>
              <a:rPr dirty="0" sz="1200">
                <a:latin typeface="Times New Roman"/>
                <a:cs typeface="Times New Roman"/>
              </a:rPr>
              <a:t>video </a:t>
            </a:r>
            <a:r>
              <a:rPr dirty="0" sz="1200" spc="-5">
                <a:latin typeface="Times New Roman"/>
                <a:cs typeface="Times New Roman"/>
              </a:rPr>
              <a:t>chất </a:t>
            </a:r>
            <a:r>
              <a:rPr dirty="0" sz="1200">
                <a:latin typeface="Times New Roman"/>
                <a:cs typeface="Times New Roman"/>
              </a:rPr>
              <a:t>lượng </a:t>
            </a:r>
            <a:r>
              <a:rPr dirty="0" sz="1200" spc="-5">
                <a:latin typeface="Times New Roman"/>
                <a:cs typeface="Times New Roman"/>
              </a:rPr>
              <a:t>HD </a:t>
            </a:r>
            <a:r>
              <a:rPr dirty="0" sz="1200" spc="5">
                <a:latin typeface="Times New Roman"/>
                <a:cs typeface="Times New Roman"/>
              </a:rPr>
              <a:t>quay </a:t>
            </a:r>
            <a:r>
              <a:rPr dirty="0" sz="1200">
                <a:latin typeface="Times New Roman"/>
                <a:cs typeface="Times New Roman"/>
              </a:rPr>
              <a:t>bằng </a:t>
            </a:r>
            <a:r>
              <a:rPr dirty="0" sz="1200" spc="5">
                <a:latin typeface="Times New Roman"/>
                <a:cs typeface="Times New Roman"/>
              </a:rPr>
              <a:t>máy </a:t>
            </a:r>
            <a:r>
              <a:rPr dirty="0" sz="1200">
                <a:latin typeface="Times New Roman"/>
                <a:cs typeface="Times New Roman"/>
              </a:rPr>
              <a:t>ảnh. </a:t>
            </a:r>
            <a:r>
              <a:rPr dirty="0" sz="1200" spc="-5">
                <a:latin typeface="Times New Roman"/>
                <a:cs typeface="Times New Roman"/>
              </a:rPr>
              <a:t>Một sợi cáp </a:t>
            </a:r>
            <a:r>
              <a:rPr dirty="0" sz="1200">
                <a:latin typeface="Times New Roman"/>
                <a:cs typeface="Times New Roman"/>
              </a:rPr>
              <a:t>nối có khả năng </a:t>
            </a:r>
            <a:r>
              <a:rPr dirty="0" sz="1200" spc="-5">
                <a:latin typeface="Times New Roman"/>
                <a:cs typeface="Times New Roman"/>
              </a:rPr>
              <a:t>truyền </a:t>
            </a:r>
            <a:r>
              <a:rPr dirty="0" sz="1200">
                <a:latin typeface="Times New Roman"/>
                <a:cs typeface="Times New Roman"/>
              </a:rPr>
              <a:t>tín hiệu  hình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và </a:t>
            </a:r>
            <a:r>
              <a:rPr dirty="0" sz="1200" spc="-5">
                <a:latin typeface="Times New Roman"/>
                <a:cs typeface="Times New Roman"/>
              </a:rPr>
              <a:t>âm thanh </a:t>
            </a:r>
            <a:r>
              <a:rPr dirty="0" sz="1200">
                <a:latin typeface="Times New Roman"/>
                <a:cs typeface="Times New Roman"/>
              </a:rPr>
              <a:t>dưới </a:t>
            </a:r>
            <a:r>
              <a:rPr dirty="0" sz="1200" spc="-5">
                <a:latin typeface="Times New Roman"/>
                <a:cs typeface="Times New Roman"/>
              </a:rPr>
              <a:t>dạng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số.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25753"/>
            <a:ext cx="5951220" cy="2961005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795"/>
              </a:spcBef>
            </a:pPr>
            <a:r>
              <a:rPr dirty="0" sz="1200" spc="-5" b="1">
                <a:latin typeface="Times New Roman"/>
                <a:cs typeface="Times New Roman"/>
              </a:rPr>
              <a:t>Highlight detail loss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Mất chi tiết nổi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bật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695"/>
              </a:spcBef>
            </a:pPr>
            <a:r>
              <a:rPr dirty="0" sz="1200">
                <a:latin typeface="Times New Roman"/>
                <a:cs typeface="Times New Roman"/>
              </a:rPr>
              <a:t>Tình </a:t>
            </a:r>
            <a:r>
              <a:rPr dirty="0" sz="1200" spc="-5">
                <a:latin typeface="Times New Roman"/>
                <a:cs typeface="Times New Roman"/>
              </a:rPr>
              <a:t>trạng </a:t>
            </a:r>
            <a:r>
              <a:rPr dirty="0" sz="1200">
                <a:latin typeface="Times New Roman"/>
                <a:cs typeface="Times New Roman"/>
              </a:rPr>
              <a:t>vùng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bị </a:t>
            </a:r>
            <a:r>
              <a:rPr dirty="0" sz="1200" spc="5">
                <a:latin typeface="Times New Roman"/>
                <a:cs typeface="Times New Roman"/>
              </a:rPr>
              <a:t>dư </a:t>
            </a:r>
            <a:r>
              <a:rPr dirty="0" sz="1200" spc="-5">
                <a:latin typeface="Times New Roman"/>
                <a:cs typeface="Times New Roman"/>
              </a:rPr>
              <a:t>sáng </a:t>
            </a:r>
            <a:r>
              <a:rPr dirty="0" sz="1200">
                <a:latin typeface="Times New Roman"/>
                <a:cs typeface="Times New Roman"/>
              </a:rPr>
              <a:t>làm mất </a:t>
            </a:r>
            <a:r>
              <a:rPr dirty="0" sz="1200" spc="-5">
                <a:latin typeface="Times New Roman"/>
                <a:cs typeface="Times New Roman"/>
              </a:rPr>
              <a:t>chi </a:t>
            </a:r>
            <a:r>
              <a:rPr dirty="0" sz="1200">
                <a:latin typeface="Times New Roman"/>
                <a:cs typeface="Times New Roman"/>
              </a:rPr>
              <a:t>tiết nổi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bật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865"/>
              </a:spcBef>
            </a:pPr>
            <a:r>
              <a:rPr dirty="0" sz="1200" b="1">
                <a:latin typeface="Times New Roman"/>
                <a:cs typeface="Times New Roman"/>
              </a:rPr>
              <a:t>High </a:t>
            </a:r>
            <a:r>
              <a:rPr dirty="0" sz="1200" spc="-5" b="1">
                <a:latin typeface="Times New Roman"/>
                <a:cs typeface="Times New Roman"/>
              </a:rPr>
              <a:t>shutter speed </a:t>
            </a:r>
            <a:r>
              <a:rPr dirty="0" sz="1200" b="1">
                <a:latin typeface="Times New Roman"/>
                <a:cs typeface="Times New Roman"/>
              </a:rPr>
              <a:t>- Chụp tốc độ </a:t>
            </a:r>
            <a:r>
              <a:rPr dirty="0" sz="1200" spc="-10" b="1">
                <a:latin typeface="Times New Roman"/>
                <a:cs typeface="Times New Roman"/>
              </a:rPr>
              <a:t>màn </a:t>
            </a:r>
            <a:r>
              <a:rPr dirty="0" sz="1200" spc="-5" b="1">
                <a:latin typeface="Times New Roman"/>
                <a:cs typeface="Times New Roman"/>
              </a:rPr>
              <a:t>trập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cao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695"/>
              </a:spcBef>
            </a:pPr>
            <a:r>
              <a:rPr dirty="0" sz="1200">
                <a:latin typeface="Times New Roman"/>
                <a:cs typeface="Times New Roman"/>
              </a:rPr>
              <a:t>Chụp tốc độ </a:t>
            </a:r>
            <a:r>
              <a:rPr dirty="0" sz="1200" spc="-5">
                <a:latin typeface="Times New Roman"/>
                <a:cs typeface="Times New Roman"/>
              </a:rPr>
              <a:t>màn trập </a:t>
            </a:r>
            <a:r>
              <a:rPr dirty="0" sz="1200">
                <a:latin typeface="Times New Roman"/>
                <a:cs typeface="Times New Roman"/>
              </a:rPr>
              <a:t>cao như 1/500 - 1/4000 </a:t>
            </a:r>
            <a:r>
              <a:rPr dirty="0" sz="1200" spc="-5">
                <a:latin typeface="Times New Roman"/>
                <a:cs typeface="Times New Roman"/>
              </a:rPr>
              <a:t>giây </a:t>
            </a:r>
            <a:r>
              <a:rPr dirty="0" sz="1200">
                <a:latin typeface="Times New Roman"/>
                <a:cs typeface="Times New Roman"/>
              </a:rPr>
              <a:t>để bắt dính </a:t>
            </a:r>
            <a:r>
              <a:rPr dirty="0" sz="1200" spc="-5">
                <a:latin typeface="Times New Roman"/>
                <a:cs typeface="Times New Roman"/>
              </a:rPr>
              <a:t>nét </a:t>
            </a:r>
            <a:r>
              <a:rPr dirty="0" sz="1200">
                <a:latin typeface="Times New Roman"/>
                <a:cs typeface="Times New Roman"/>
              </a:rPr>
              <a:t>các đối tượng chuyển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động.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865"/>
              </a:spcBef>
            </a:pPr>
            <a:r>
              <a:rPr dirty="0" sz="1200" b="1">
                <a:latin typeface="Times New Roman"/>
                <a:cs typeface="Times New Roman"/>
              </a:rPr>
              <a:t>Histogram - Biểu đồ ánh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sáng</a:t>
            </a:r>
            <a:endParaRPr sz="1200">
              <a:latin typeface="Times New Roman"/>
              <a:cs typeface="Times New Roman"/>
            </a:endParaRPr>
          </a:p>
          <a:p>
            <a:pPr algn="just" marL="12700" marR="118745">
              <a:lnSpc>
                <a:spcPts val="1380"/>
              </a:lnSpc>
              <a:spcBef>
                <a:spcPts val="780"/>
              </a:spcBef>
            </a:pPr>
            <a:r>
              <a:rPr dirty="0" sz="1200" spc="-5">
                <a:latin typeface="Times New Roman"/>
                <a:cs typeface="Times New Roman"/>
              </a:rPr>
              <a:t>Dạng </a:t>
            </a:r>
            <a:r>
              <a:rPr dirty="0" sz="1200">
                <a:latin typeface="Times New Roman"/>
                <a:cs typeface="Times New Roman"/>
              </a:rPr>
              <a:t>biểu đồ </a:t>
            </a:r>
            <a:r>
              <a:rPr dirty="0" sz="1200" spc="-5">
                <a:latin typeface="Times New Roman"/>
                <a:cs typeface="Times New Roman"/>
              </a:rPr>
              <a:t>(đồ </a:t>
            </a:r>
            <a:r>
              <a:rPr dirty="0" sz="1200">
                <a:latin typeface="Times New Roman"/>
                <a:cs typeface="Times New Roman"/>
              </a:rPr>
              <a:t>thị) thể hiện độ </a:t>
            </a:r>
            <a:r>
              <a:rPr dirty="0" sz="1200" spc="-5">
                <a:latin typeface="Times New Roman"/>
                <a:cs typeface="Times New Roman"/>
              </a:rPr>
              <a:t>sáng của </a:t>
            </a:r>
            <a:r>
              <a:rPr dirty="0" sz="1200">
                <a:latin typeface="Times New Roman"/>
                <a:cs typeface="Times New Roman"/>
              </a:rPr>
              <a:t>bức ảnh và lượng điểm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ở mỗi mức độ </a:t>
            </a:r>
            <a:r>
              <a:rPr dirty="0" sz="1200" spc="-5">
                <a:latin typeface="Times New Roman"/>
                <a:cs typeface="Times New Roman"/>
              </a:rPr>
              <a:t>sáng của  ảnh. Biểu </a:t>
            </a:r>
            <a:r>
              <a:rPr dirty="0" sz="1200">
                <a:latin typeface="Times New Roman"/>
                <a:cs typeface="Times New Roman"/>
              </a:rPr>
              <a:t>đồ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trục hoành biểu thị độ </a:t>
            </a:r>
            <a:r>
              <a:rPr dirty="0" sz="1200" spc="-5">
                <a:latin typeface="Times New Roman"/>
                <a:cs typeface="Times New Roman"/>
              </a:rPr>
              <a:t>sáng </a:t>
            </a:r>
            <a:r>
              <a:rPr dirty="0" sz="1200">
                <a:latin typeface="Times New Roman"/>
                <a:cs typeface="Times New Roman"/>
              </a:rPr>
              <a:t>và lượng điểm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từ vùng tối </a:t>
            </a:r>
            <a:r>
              <a:rPr dirty="0" sz="1200" spc="-5">
                <a:latin typeface="Times New Roman"/>
                <a:cs typeface="Times New Roman"/>
              </a:rPr>
              <a:t>đến </a:t>
            </a:r>
            <a:r>
              <a:rPr dirty="0" sz="1200">
                <a:latin typeface="Times New Roman"/>
                <a:cs typeface="Times New Roman"/>
              </a:rPr>
              <a:t>vùng sáng theo  </a:t>
            </a:r>
            <a:r>
              <a:rPr dirty="0" sz="1200" spc="-5">
                <a:latin typeface="Times New Roman"/>
                <a:cs typeface="Times New Roman"/>
              </a:rPr>
              <a:t>chiều </a:t>
            </a:r>
            <a:r>
              <a:rPr dirty="0" sz="1200">
                <a:latin typeface="Times New Roman"/>
                <a:cs typeface="Times New Roman"/>
              </a:rPr>
              <a:t>từ </a:t>
            </a:r>
            <a:r>
              <a:rPr dirty="0" sz="1200" spc="-5">
                <a:latin typeface="Times New Roman"/>
                <a:cs typeface="Times New Roman"/>
              </a:rPr>
              <a:t>trái </a:t>
            </a:r>
            <a:r>
              <a:rPr dirty="0" sz="1200">
                <a:latin typeface="Times New Roman"/>
                <a:cs typeface="Times New Roman"/>
              </a:rPr>
              <a:t>qua phải. Trục tung biểu thị </a:t>
            </a:r>
            <a:r>
              <a:rPr dirty="0" sz="1200" spc="-5">
                <a:latin typeface="Times New Roman"/>
                <a:cs typeface="Times New Roman"/>
              </a:rPr>
              <a:t>số </a:t>
            </a:r>
            <a:r>
              <a:rPr dirty="0" sz="1200">
                <a:latin typeface="Times New Roman"/>
                <a:cs typeface="Times New Roman"/>
              </a:rPr>
              <a:t>lượng điểm </a:t>
            </a:r>
            <a:r>
              <a:rPr dirty="0" sz="1200" spc="-5">
                <a:latin typeface="Times New Roman"/>
                <a:cs typeface="Times New Roman"/>
              </a:rPr>
              <a:t>ảnh có </a:t>
            </a:r>
            <a:r>
              <a:rPr dirty="0" sz="1200">
                <a:latin typeface="Times New Roman"/>
                <a:cs typeface="Times New Roman"/>
              </a:rPr>
              <a:t>trong mỗi mức </a:t>
            </a:r>
            <a:r>
              <a:rPr dirty="0" sz="1200" spc="-5">
                <a:latin typeface="Times New Roman"/>
                <a:cs typeface="Times New Roman"/>
              </a:rPr>
              <a:t>sáng, </a:t>
            </a:r>
            <a:r>
              <a:rPr dirty="0" sz="1200">
                <a:latin typeface="Times New Roman"/>
                <a:cs typeface="Times New Roman"/>
              </a:rPr>
              <a:t>chẳng hạn  </a:t>
            </a:r>
            <a:r>
              <a:rPr dirty="0" sz="1200" spc="-5">
                <a:latin typeface="Times New Roman"/>
                <a:cs typeface="Times New Roman"/>
              </a:rPr>
              <a:t>nếu </a:t>
            </a:r>
            <a:r>
              <a:rPr dirty="0" sz="1200" spc="5">
                <a:latin typeface="Times New Roman"/>
                <a:cs typeface="Times New Roman"/>
              </a:rPr>
              <a:t>thấy </a:t>
            </a:r>
            <a:r>
              <a:rPr dirty="0" sz="1200">
                <a:latin typeface="Times New Roman"/>
                <a:cs typeface="Times New Roman"/>
              </a:rPr>
              <a:t>nhiều </a:t>
            </a:r>
            <a:r>
              <a:rPr dirty="0" sz="1200" spc="-5">
                <a:latin typeface="Times New Roman"/>
                <a:cs typeface="Times New Roman"/>
              </a:rPr>
              <a:t>điểm </a:t>
            </a:r>
            <a:r>
              <a:rPr dirty="0" sz="1200">
                <a:latin typeface="Times New Roman"/>
                <a:cs typeface="Times New Roman"/>
              </a:rPr>
              <a:t>ảnh hơn ở bên </a:t>
            </a:r>
            <a:r>
              <a:rPr dirty="0" sz="1200" spc="-5">
                <a:latin typeface="Times New Roman"/>
                <a:cs typeface="Times New Roman"/>
              </a:rPr>
              <a:t>trái </a:t>
            </a:r>
            <a:r>
              <a:rPr dirty="0" sz="1200">
                <a:latin typeface="Times New Roman"/>
                <a:cs typeface="Times New Roman"/>
              </a:rPr>
              <a:t>đồ thị nghĩa là </a:t>
            </a:r>
            <a:r>
              <a:rPr dirty="0" sz="1200" spc="-5">
                <a:latin typeface="Times New Roman"/>
                <a:cs typeface="Times New Roman"/>
              </a:rPr>
              <a:t>ảnh </a:t>
            </a:r>
            <a:r>
              <a:rPr dirty="0" sz="1200">
                <a:latin typeface="Times New Roman"/>
                <a:cs typeface="Times New Roman"/>
              </a:rPr>
              <a:t>tối và </a:t>
            </a:r>
            <a:r>
              <a:rPr dirty="0" sz="1200" spc="-5">
                <a:latin typeface="Times New Roman"/>
                <a:cs typeface="Times New Roman"/>
              </a:rPr>
              <a:t>ngược </a:t>
            </a:r>
            <a:r>
              <a:rPr dirty="0" sz="1200">
                <a:latin typeface="Times New Roman"/>
                <a:cs typeface="Times New Roman"/>
              </a:rPr>
              <a:t>lại. </a:t>
            </a:r>
            <a:r>
              <a:rPr dirty="0" sz="1200" spc="-5">
                <a:latin typeface="Times New Roman"/>
                <a:cs typeface="Times New Roman"/>
              </a:rPr>
              <a:t>Biểu </a:t>
            </a:r>
            <a:r>
              <a:rPr dirty="0" sz="1200">
                <a:latin typeface="Times New Roman"/>
                <a:cs typeface="Times New Roman"/>
              </a:rPr>
              <a:t>đồ </a:t>
            </a:r>
            <a:r>
              <a:rPr dirty="0" sz="1200" spc="-5">
                <a:latin typeface="Times New Roman"/>
                <a:cs typeface="Times New Roman"/>
              </a:rPr>
              <a:t>có </a:t>
            </a:r>
            <a:r>
              <a:rPr dirty="0" sz="1200">
                <a:latin typeface="Times New Roman"/>
                <a:cs typeface="Times New Roman"/>
              </a:rPr>
              <a:t>thể xem  ngay trên màn hình </a:t>
            </a:r>
            <a:r>
              <a:rPr dirty="0" sz="1200" spc="-5">
                <a:latin typeface="Times New Roman"/>
                <a:cs typeface="Times New Roman"/>
              </a:rPr>
              <a:t>LCD </a:t>
            </a:r>
            <a:r>
              <a:rPr dirty="0" sz="1200">
                <a:latin typeface="Times New Roman"/>
                <a:cs typeface="Times New Roman"/>
              </a:rPr>
              <a:t>dưới </a:t>
            </a:r>
            <a:r>
              <a:rPr dirty="0" sz="1200" spc="-5">
                <a:latin typeface="Times New Roman"/>
                <a:cs typeface="Times New Roman"/>
              </a:rPr>
              <a:t>dạng </a:t>
            </a:r>
            <a:r>
              <a:rPr dirty="0" sz="1200">
                <a:latin typeface="Times New Roman"/>
                <a:cs typeface="Times New Roman"/>
              </a:rPr>
              <a:t>một </a:t>
            </a:r>
            <a:r>
              <a:rPr dirty="0" sz="1200" spc="-5">
                <a:latin typeface="Times New Roman"/>
                <a:cs typeface="Times New Roman"/>
              </a:rPr>
              <a:t>phần </a:t>
            </a:r>
            <a:r>
              <a:rPr dirty="0" sz="1200">
                <a:latin typeface="Times New Roman"/>
                <a:cs typeface="Times New Roman"/>
              </a:rPr>
              <a:t>dữ liệu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chụp.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845"/>
              </a:spcBef>
            </a:pPr>
            <a:r>
              <a:rPr dirty="0" sz="1200" b="1">
                <a:latin typeface="Times New Roman"/>
                <a:cs typeface="Times New Roman"/>
              </a:rPr>
              <a:t>Hood - Loa </a:t>
            </a:r>
            <a:r>
              <a:rPr dirty="0" sz="1200" spc="-5" b="1">
                <a:latin typeface="Times New Roman"/>
                <a:cs typeface="Times New Roman"/>
              </a:rPr>
              <a:t>che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nắng</a:t>
            </a:r>
            <a:endParaRPr sz="12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695"/>
              </a:spcBef>
            </a:pPr>
            <a:r>
              <a:rPr dirty="0" sz="1200" spc="-5">
                <a:latin typeface="Times New Roman"/>
                <a:cs typeface="Times New Roman"/>
              </a:rPr>
              <a:t>Vật </a:t>
            </a:r>
            <a:r>
              <a:rPr dirty="0" sz="1200">
                <a:latin typeface="Times New Roman"/>
                <a:cs typeface="Times New Roman"/>
              </a:rPr>
              <a:t>dụng </a:t>
            </a:r>
            <a:r>
              <a:rPr dirty="0" sz="1200" spc="-5">
                <a:latin typeface="Times New Roman"/>
                <a:cs typeface="Times New Roman"/>
              </a:rPr>
              <a:t>gắn </a:t>
            </a:r>
            <a:r>
              <a:rPr dirty="0" sz="1200">
                <a:latin typeface="Times New Roman"/>
                <a:cs typeface="Times New Roman"/>
              </a:rPr>
              <a:t>phía trước </a:t>
            </a:r>
            <a:r>
              <a:rPr dirty="0" sz="1200" spc="-5">
                <a:latin typeface="Times New Roman"/>
                <a:cs typeface="Times New Roman"/>
              </a:rPr>
              <a:t>đầu </a:t>
            </a:r>
            <a:r>
              <a:rPr dirty="0" sz="1200">
                <a:latin typeface="Times New Roman"/>
                <a:cs typeface="Times New Roman"/>
              </a:rPr>
              <a:t>ống kính </a:t>
            </a:r>
            <a:r>
              <a:rPr dirty="0" sz="1200" spc="5">
                <a:latin typeface="Times New Roman"/>
                <a:cs typeface="Times New Roman"/>
              </a:rPr>
              <a:t>để </a:t>
            </a:r>
            <a:r>
              <a:rPr dirty="0" sz="1200" spc="-5">
                <a:latin typeface="Times New Roman"/>
                <a:cs typeface="Times New Roman"/>
              </a:rPr>
              <a:t>ngăn </a:t>
            </a:r>
            <a:r>
              <a:rPr dirty="0" sz="1200">
                <a:latin typeface="Times New Roman"/>
                <a:cs typeface="Times New Roman"/>
              </a:rPr>
              <a:t>các </a:t>
            </a:r>
            <a:r>
              <a:rPr dirty="0" sz="1200" spc="-5">
                <a:latin typeface="Times New Roman"/>
                <a:cs typeface="Times New Roman"/>
              </a:rPr>
              <a:t>nguồn </a:t>
            </a:r>
            <a:r>
              <a:rPr dirty="0" sz="1200">
                <a:latin typeface="Times New Roman"/>
                <a:cs typeface="Times New Roman"/>
              </a:rPr>
              <a:t>sáng ngoài ý muốn </a:t>
            </a:r>
            <a:r>
              <a:rPr dirty="0" sz="1200" spc="-5">
                <a:latin typeface="Times New Roman"/>
                <a:cs typeface="Times New Roman"/>
              </a:rPr>
              <a:t>chiếu vào </a:t>
            </a:r>
            <a:r>
              <a:rPr dirty="0" sz="1200">
                <a:latin typeface="Times New Roman"/>
                <a:cs typeface="Times New Roman"/>
              </a:rPr>
              <a:t>ống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kính.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7241285"/>
            <a:ext cx="5925820" cy="150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Times New Roman"/>
                <a:cs typeface="Times New Roman"/>
              </a:rPr>
              <a:t>9. </a:t>
            </a:r>
            <a:r>
              <a:rPr dirty="0" sz="1800" spc="-5" b="1">
                <a:latin typeface="Times New Roman"/>
                <a:cs typeface="Times New Roman"/>
              </a:rPr>
              <a:t>I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200" spc="-5" b="1">
                <a:latin typeface="Times New Roman"/>
                <a:cs typeface="Times New Roman"/>
              </a:rPr>
              <a:t>Image </a:t>
            </a:r>
            <a:r>
              <a:rPr dirty="0" sz="1200" b="1">
                <a:latin typeface="Times New Roman"/>
                <a:cs typeface="Times New Roman"/>
              </a:rPr>
              <a:t>file - </a:t>
            </a:r>
            <a:r>
              <a:rPr dirty="0" sz="1200" spc="-5" b="1">
                <a:latin typeface="Times New Roman"/>
                <a:cs typeface="Times New Roman"/>
              </a:rPr>
              <a:t>File</a:t>
            </a:r>
            <a:r>
              <a:rPr dirty="0" sz="1200" spc="-2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ảnh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  <a:spcBef>
                <a:spcPts val="780"/>
              </a:spcBef>
            </a:pPr>
            <a:r>
              <a:rPr dirty="0" sz="1200" spc="-5">
                <a:latin typeface="Times New Roman"/>
                <a:cs typeface="Times New Roman"/>
              </a:rPr>
              <a:t>File ảnh có </a:t>
            </a:r>
            <a:r>
              <a:rPr dirty="0" sz="1200">
                <a:latin typeface="Times New Roman"/>
                <a:cs typeface="Times New Roman"/>
              </a:rPr>
              <a:t>định dạng thông dụng </a:t>
            </a:r>
            <a:r>
              <a:rPr dirty="0" sz="1200" spc="-5">
                <a:latin typeface="Times New Roman"/>
                <a:cs typeface="Times New Roman"/>
              </a:rPr>
              <a:t>nhất </a:t>
            </a:r>
            <a:r>
              <a:rPr dirty="0" sz="1200">
                <a:latin typeface="Times New Roman"/>
                <a:cs typeface="Times New Roman"/>
              </a:rPr>
              <a:t>là Jpeg, là định dạng nén kích thước file </a:t>
            </a:r>
            <a:r>
              <a:rPr dirty="0" sz="1200" spc="-5">
                <a:latin typeface="Times New Roman"/>
                <a:cs typeface="Times New Roman"/>
              </a:rPr>
              <a:t>ảnh. Định </a:t>
            </a:r>
            <a:r>
              <a:rPr dirty="0" sz="1200">
                <a:latin typeface="Times New Roman"/>
                <a:cs typeface="Times New Roman"/>
              </a:rPr>
              <a:t>dạng  </a:t>
            </a:r>
            <a:r>
              <a:rPr dirty="0" sz="1200" spc="-5">
                <a:latin typeface="Times New Roman"/>
                <a:cs typeface="Times New Roman"/>
              </a:rPr>
              <a:t>TIFF </a:t>
            </a:r>
            <a:r>
              <a:rPr dirty="0" sz="1200">
                <a:latin typeface="Times New Roman"/>
                <a:cs typeface="Times New Roman"/>
              </a:rPr>
              <a:t>là định dạng file ảnh phổ biến </a:t>
            </a:r>
            <a:r>
              <a:rPr dirty="0" sz="1200" spc="-5">
                <a:latin typeface="Times New Roman"/>
                <a:cs typeface="Times New Roman"/>
              </a:rPr>
              <a:t>khác </a:t>
            </a:r>
            <a:r>
              <a:rPr dirty="0" sz="1200">
                <a:latin typeface="Times New Roman"/>
                <a:cs typeface="Times New Roman"/>
              </a:rPr>
              <a:t>không cho </a:t>
            </a:r>
            <a:r>
              <a:rPr dirty="0" sz="1200" spc="-5">
                <a:latin typeface="Times New Roman"/>
                <a:cs typeface="Times New Roman"/>
              </a:rPr>
              <a:t>phép nén ảnh, </a:t>
            </a:r>
            <a:r>
              <a:rPr dirty="0" sz="1200">
                <a:latin typeface="Times New Roman"/>
                <a:cs typeface="Times New Roman"/>
              </a:rPr>
              <a:t>tương </a:t>
            </a:r>
            <a:r>
              <a:rPr dirty="0" sz="1200" spc="5">
                <a:latin typeface="Times New Roman"/>
                <a:cs typeface="Times New Roman"/>
              </a:rPr>
              <a:t>tự </a:t>
            </a:r>
            <a:r>
              <a:rPr dirty="0" sz="1200">
                <a:latin typeface="Times New Roman"/>
                <a:cs typeface="Times New Roman"/>
              </a:rPr>
              <a:t>định </a:t>
            </a:r>
            <a:r>
              <a:rPr dirty="0" sz="1200" spc="-5">
                <a:latin typeface="Times New Roman"/>
                <a:cs typeface="Times New Roman"/>
              </a:rPr>
              <a:t>dạng </a:t>
            </a:r>
            <a:r>
              <a:rPr dirty="0" sz="1200">
                <a:latin typeface="Times New Roman"/>
                <a:cs typeface="Times New Roman"/>
              </a:rPr>
              <a:t>file </a:t>
            </a:r>
            <a:r>
              <a:rPr dirty="0" sz="1200" spc="-5">
                <a:latin typeface="Times New Roman"/>
                <a:cs typeface="Times New Roman"/>
              </a:rPr>
              <a:t>RAW  </a:t>
            </a:r>
            <a:r>
              <a:rPr dirty="0" sz="1200">
                <a:latin typeface="Times New Roman"/>
                <a:cs typeface="Times New Roman"/>
              </a:rPr>
              <a:t>(thô) người dùng phải "xử </a:t>
            </a:r>
            <a:r>
              <a:rPr dirty="0" sz="1200" spc="-5">
                <a:latin typeface="Times New Roman"/>
                <a:cs typeface="Times New Roman"/>
              </a:rPr>
              <a:t>lý" </a:t>
            </a:r>
            <a:r>
              <a:rPr dirty="0" sz="1200">
                <a:latin typeface="Times New Roman"/>
                <a:cs typeface="Times New Roman"/>
              </a:rPr>
              <a:t>bằng phần mềm trên máy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tính.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200" spc="-5" b="1">
                <a:latin typeface="Times New Roman"/>
                <a:cs typeface="Times New Roman"/>
              </a:rPr>
              <a:t>Image </a:t>
            </a:r>
            <a:r>
              <a:rPr dirty="0" sz="1200" b="1">
                <a:latin typeface="Times New Roman"/>
                <a:cs typeface="Times New Roman"/>
              </a:rPr>
              <a:t>size - </a:t>
            </a:r>
            <a:r>
              <a:rPr dirty="0" sz="1200" spc="-5" b="1">
                <a:latin typeface="Times New Roman"/>
                <a:cs typeface="Times New Roman"/>
              </a:rPr>
              <a:t>Kích </a:t>
            </a:r>
            <a:r>
              <a:rPr dirty="0" sz="1200" b="1">
                <a:latin typeface="Times New Roman"/>
                <a:cs typeface="Times New Roman"/>
              </a:rPr>
              <a:t>thước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ảnh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3870959"/>
            <a:ext cx="6188709" cy="32402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MrNGHIEP</dc:creator>
  <dcterms:created xsi:type="dcterms:W3CDTF">2018-09-26T05:26:37Z</dcterms:created>
  <dcterms:modified xsi:type="dcterms:W3CDTF">2018-09-26T05:26:37Z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2017-11-01T00:00:00Z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2018-09-26T00:00:00Z</vt:filetime>
  </property>
</Properties>
</file>